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9144000" cy="5143500" type="screen16x9"/>
  <p:notesSz cx="6858000" cy="9144000"/>
  <p:embeddedFontLst>
    <p:embeddedFont>
      <p:font typeface="Century Schoolbook" panose="02040604050505020304" pitchFamily="18" charset="0"/>
      <p:regular r:id="rId41"/>
      <p:bold r:id="rId42"/>
      <p:italic r:id="rId43"/>
      <p:boldItalic r:id="rId44"/>
    </p:embeddedFont>
    <p:embeddedFont>
      <p:font typeface="IBM Plex Mono" panose="020B0509050203000203" pitchFamily="49" charset="77"/>
      <p:regular r:id="rId45"/>
      <p:bold r:id="rId46"/>
      <p:italic r:id="rId47"/>
      <p:boldItalic r:id="rId48"/>
    </p:embeddedFont>
    <p:embeddedFont>
      <p:font typeface="IBM Plex Sans" panose="020B0503050203000203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575D20-A740-4EDF-8FED-4A0CEF14B626}">
  <a:tblStyle styleId="{E4575D20-A740-4EDF-8FED-4A0CEF14B6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658"/>
  </p:normalViewPr>
  <p:slideViewPr>
    <p:cSldViewPr snapToGrid="0">
      <p:cViewPr varScale="1">
        <p:scale>
          <a:sx n="160" d="100"/>
          <a:sy n="160" d="100"/>
        </p:scale>
        <p:origin x="-10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c6a5c085b2_1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c6a5c085b2_1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Can we trust the optimizations of regex matching algorithms?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c69c322f96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c69c322f96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c6a5c085b2_1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c6a5c085b2_1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 will colorcode with magenta my contributions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Bridge the gap between fast dangerous matching algorithms and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Verification: everything formalized and proven in Rocq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Realistic regex matching: not a toy example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c6a5c085b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c6a5c085b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emphasis will be on prefix acceleration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c6a5c085b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c6a5c085b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RE2 which in turn is used by many other libraries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But other languages have reimplemented it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c6a5c085b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c6a5c085b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Extended NFA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c6a5c085b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c6a5c085b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c6a5c085b2_1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c6a5c085b2_1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Let's make this extension efficient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We use the information about regex literals to speed this up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c6a5c085b2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c6a5c085b2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c6a5c085b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c6a5c085b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c69c322f9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c69c322f9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c6a5c085b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c6a5c085b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c6a5c085b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c6a5c085b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c6a5c085b2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c6a5c085b2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c6a5c085b2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c6a5c085b2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c6a5c085b2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c6a5c085b2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c7a5d412d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c7a5d412d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Rebar tries to model real-world regex usage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c7ae71d7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c7ae71d7b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Getting Qed was only part of the goal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has been successful. The unanchored pikevm is just the pikevm with the counter initialized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Let's see what we need to bridge to prove the correctness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c6a5c085b2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c6a5c085b2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c6a5c085b2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c6a5c085b2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How did I approach it to extend it to our new PikeVM?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c7ae71d7b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c7ae71d7b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First we need to make the PikeTree unanchored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c6a5c085b2_1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c6a5c085b2_1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How can these 5 cute rules be scary?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c7ae71d7b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c7ae71d7b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c6a5c085b2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c6a5c085b2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c6a5c085b2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c6a5c085b2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Both already implemented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c6a5c085b2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c6a5c085b2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- </a:t>
            </a:r>
            <a:r>
              <a:rPr lang="pl-PL" dirty="0" err="1"/>
              <a:t>useful</a:t>
            </a:r>
            <a:r>
              <a:rPr lang="pl-PL" dirty="0"/>
              <a:t> for </a:t>
            </a:r>
            <a:r>
              <a:rPr lang="pl-PL" dirty="0" err="1"/>
              <a:t>validati</a:t>
            </a:r>
            <a:r>
              <a:rPr lang="pl-PL" dirty="0"/>
              <a:t> </a:t>
            </a:r>
            <a:r>
              <a:rPr lang="pl-PL" dirty="0" err="1"/>
              <a:t>ng</a:t>
            </a:r>
            <a:r>
              <a:rPr lang="pl-PL" dirty="0"/>
              <a:t> </a:t>
            </a:r>
            <a:r>
              <a:rPr lang="pl-PL" dirty="0" err="1"/>
              <a:t>user</a:t>
            </a:r>
            <a:r>
              <a:rPr lang="pl-PL" dirty="0"/>
              <a:t> </a:t>
            </a:r>
            <a:r>
              <a:rPr lang="pl-PL" dirty="0" err="1"/>
              <a:t>input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c6a5c085b2_1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c6a5c085b2_1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Our algorithms have functional version proven faithful to the small step semantics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c6a5c085b2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c6a5c085b2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c6a5c085b2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c6a5c085b2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c69c322f9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c69c322f9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 have put a lot of care into making everything accessible and reproducible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c69c322f96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c69c322f96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As we know references have no track record of making our lives difficult in computer science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c6a5c085b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c6a5c085b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c6a5c085b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c6a5c085b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Commonly known under the Oracle trademark of "JavaScript"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Safe to say we are dealing with non-toy semantics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c6a5c085b2_1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c6a5c085b2_1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Warblre: a complete mechanization of ECMAScript regexes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c6a5c085b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c6a5c085b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When cloudflare goes down, half of the internet goes down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These libraries do much more than what was formalized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c6a5c085b2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c6a5c085b2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entury Schoolbook"/>
              <a:buNone/>
              <a:defRPr sz="2800"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 Schoolbook"/>
              <a:buChar char="●"/>
              <a:defRPr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Char char="○"/>
              <a:defRPr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Char char="■"/>
              <a:defRPr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Char char="●"/>
              <a:defRPr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Char char="○"/>
              <a:defRPr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Char char="■"/>
              <a:defRPr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Char char="●"/>
              <a:defRPr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Char char="○"/>
              <a:defRPr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Char char="■"/>
              <a:defRPr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16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LindenRegex/Linden/blob/8562f52529ecad85dc1c05dc741a69184280abab/Engine/Meta/Meta.v#L98-L102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shilangyu/pikevm-systemf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0" y="1944325"/>
            <a:ext cx="8520600" cy="85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/>
              <a:t>Verification of realistic regex matching</a:t>
            </a:r>
            <a:endParaRPr sz="3600" b="1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Marcin Wojnarowski</a:t>
            </a:r>
            <a:endParaRPr sz="26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7721" y="407550"/>
            <a:ext cx="2238904" cy="6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00" y="504850"/>
            <a:ext cx="1536276" cy="5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529100" y="4064350"/>
            <a:ext cx="608580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Supervisors:</a:t>
            </a:r>
            <a:r>
              <a:rPr lang="en-GB" sz="16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Dr. Aurèle Barrière, Prof. Clément Pit-Claudel</a:t>
            </a:r>
            <a:endParaRPr sz="16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Examiner:</a:t>
            </a:r>
            <a:r>
              <a:rPr lang="en-GB" sz="16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Prof. Nate Foster</a:t>
            </a:r>
            <a:endParaRPr sz="16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5400800" y="3811125"/>
            <a:ext cx="14967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5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Literal tries</a:t>
            </a:r>
            <a:endParaRPr sz="175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756125" y="4321900"/>
            <a:ext cx="6774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5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JIT</a:t>
            </a:r>
            <a:endParaRPr sz="175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3117825" y="4470150"/>
            <a:ext cx="30000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5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Multiple needles searches</a:t>
            </a:r>
            <a:endParaRPr sz="175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2806875" y="2794500"/>
            <a:ext cx="8916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5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SIMD</a:t>
            </a:r>
            <a:endParaRPr sz="175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1072175" y="3736950"/>
            <a:ext cx="22584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5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Impossible matches</a:t>
            </a:r>
            <a:endParaRPr sz="175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5715000" y="3152100"/>
            <a:ext cx="22584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5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Combining engines</a:t>
            </a:r>
            <a:endParaRPr sz="175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4257775" y="2187475"/>
            <a:ext cx="12804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5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Heuristics</a:t>
            </a:r>
            <a:endParaRPr sz="175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618625" y="2398050"/>
            <a:ext cx="20817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5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Reverse searches</a:t>
            </a:r>
            <a:endParaRPr sz="175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5538225" y="1567400"/>
            <a:ext cx="21627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5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Anchored searches</a:t>
            </a:r>
            <a:endParaRPr sz="175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894875" y="1567400"/>
            <a:ext cx="21333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50"/>
              <a:t>Prefix acceleration</a:t>
            </a:r>
            <a:endParaRPr sz="1750"/>
          </a:p>
        </p:txBody>
      </p:sp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Modern optimizations</a:t>
            </a:r>
            <a:endParaRPr/>
          </a:p>
        </p:txBody>
      </p:sp>
      <p:cxnSp>
        <p:nvCxnSpPr>
          <p:cNvPr id="139" name="Google Shape;139;p23"/>
          <p:cNvCxnSpPr>
            <a:stCxn id="134" idx="1"/>
            <a:endCxn id="137" idx="3"/>
          </p:cNvCxnSpPr>
          <p:nvPr/>
        </p:nvCxnSpPr>
        <p:spPr>
          <a:xfrm rot="10800000">
            <a:off x="3028075" y="1794325"/>
            <a:ext cx="1229700" cy="62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Google Shape;140;p23"/>
          <p:cNvCxnSpPr>
            <a:stCxn id="134" idx="1"/>
            <a:endCxn id="136" idx="1"/>
          </p:cNvCxnSpPr>
          <p:nvPr/>
        </p:nvCxnSpPr>
        <p:spPr>
          <a:xfrm rot="10800000" flipH="1">
            <a:off x="4257775" y="1794325"/>
            <a:ext cx="1280400" cy="62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Google Shape;141;p23"/>
          <p:cNvCxnSpPr>
            <a:stCxn id="135" idx="0"/>
            <a:endCxn id="137" idx="2"/>
          </p:cNvCxnSpPr>
          <p:nvPr/>
        </p:nvCxnSpPr>
        <p:spPr>
          <a:xfrm rot="10800000" flipH="1">
            <a:off x="1659475" y="2021250"/>
            <a:ext cx="302100" cy="37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" name="Google Shape;142;p23"/>
          <p:cNvCxnSpPr>
            <a:stCxn id="135" idx="2"/>
            <a:endCxn id="136" idx="1"/>
          </p:cNvCxnSpPr>
          <p:nvPr/>
        </p:nvCxnSpPr>
        <p:spPr>
          <a:xfrm rot="10800000" flipH="1">
            <a:off x="1659475" y="1794450"/>
            <a:ext cx="3878700" cy="105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" name="Google Shape;143;p23"/>
          <p:cNvCxnSpPr>
            <a:stCxn id="135" idx="2"/>
            <a:endCxn id="130" idx="0"/>
          </p:cNvCxnSpPr>
          <p:nvPr/>
        </p:nvCxnSpPr>
        <p:spPr>
          <a:xfrm>
            <a:off x="1659475" y="2851950"/>
            <a:ext cx="2958300" cy="16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Google Shape;144;p23"/>
          <p:cNvCxnSpPr>
            <a:stCxn id="128" idx="1"/>
            <a:endCxn id="130" idx="0"/>
          </p:cNvCxnSpPr>
          <p:nvPr/>
        </p:nvCxnSpPr>
        <p:spPr>
          <a:xfrm flipH="1">
            <a:off x="4617800" y="4038075"/>
            <a:ext cx="783000" cy="43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" name="Google Shape;145;p23"/>
          <p:cNvCxnSpPr>
            <a:stCxn id="134" idx="2"/>
            <a:endCxn id="133" idx="0"/>
          </p:cNvCxnSpPr>
          <p:nvPr/>
        </p:nvCxnSpPr>
        <p:spPr>
          <a:xfrm>
            <a:off x="4897975" y="2641375"/>
            <a:ext cx="1946100" cy="51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Google Shape;146;p23"/>
          <p:cNvCxnSpPr>
            <a:stCxn id="133" idx="1"/>
            <a:endCxn id="129" idx="3"/>
          </p:cNvCxnSpPr>
          <p:nvPr/>
        </p:nvCxnSpPr>
        <p:spPr>
          <a:xfrm flipH="1">
            <a:off x="1433400" y="3379050"/>
            <a:ext cx="4281600" cy="116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" name="Google Shape;147;p23"/>
          <p:cNvCxnSpPr>
            <a:stCxn id="131" idx="0"/>
            <a:endCxn id="137" idx="2"/>
          </p:cNvCxnSpPr>
          <p:nvPr/>
        </p:nvCxnSpPr>
        <p:spPr>
          <a:xfrm rot="10800000">
            <a:off x="1961475" y="2021400"/>
            <a:ext cx="1291200" cy="7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" name="Google Shape;148;p23"/>
          <p:cNvCxnSpPr>
            <a:stCxn id="132" idx="0"/>
            <a:endCxn id="136" idx="2"/>
          </p:cNvCxnSpPr>
          <p:nvPr/>
        </p:nvCxnSpPr>
        <p:spPr>
          <a:xfrm rot="10800000" flipH="1">
            <a:off x="2201375" y="2021250"/>
            <a:ext cx="4418100" cy="171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36E1E1-D415-98E0-A660-8A44F0D5892A}"/>
              </a:ext>
            </a:extLst>
          </p:cNvPr>
          <p:cNvSpPr txBox="1"/>
          <p:nvPr/>
        </p:nvSpPr>
        <p:spPr>
          <a:xfrm>
            <a:off x="6946233" y="96253"/>
            <a:ext cx="2173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Introduction    |    9 of 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 work</a:t>
            </a: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Verified: full backtracking semantics in Rocq</a:t>
            </a:r>
            <a:endParaRPr sz="1600"/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Safe: mechanized and proven correct linear-time matching algorithm (PikeVM)</a:t>
            </a:r>
            <a:endParaRPr sz="1600"/>
          </a:p>
        </p:txBody>
      </p:sp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311700" y="2333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work</a:t>
            </a:r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body" idx="1"/>
          </p:nvPr>
        </p:nvSpPr>
        <p:spPr>
          <a:xfrm>
            <a:off x="311700" y="3040625"/>
            <a:ext cx="8520600" cy="16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3.   </a:t>
            </a:r>
            <a:r>
              <a:rPr lang="en-GB" sz="1600">
                <a:solidFill>
                  <a:srgbClr val="C27BA0"/>
                </a:solidFill>
              </a:rPr>
              <a:t>Realistic:</a:t>
            </a:r>
            <a:r>
              <a:rPr lang="en-GB" sz="1600"/>
              <a:t> </a:t>
            </a:r>
            <a:r>
              <a:rPr lang="en-GB" sz="1600">
                <a:solidFill>
                  <a:srgbClr val="C27BA0"/>
                </a:solidFill>
              </a:rPr>
              <a:t>mechanized and proven correct optimizations to speed up matching</a:t>
            </a:r>
            <a:endParaRPr sz="1600">
              <a:solidFill>
                <a:srgbClr val="C27BA0"/>
              </a:solidFill>
            </a:endParaRPr>
          </a:p>
          <a:p>
            <a:pPr marL="914400" lvl="0" indent="-30734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1600">
                <a:solidFill>
                  <a:schemeClr val="dk1"/>
                </a:solidFill>
              </a:rPr>
              <a:t>Prefix acceleration</a:t>
            </a:r>
            <a:endParaRPr sz="1600">
              <a:solidFill>
                <a:schemeClr val="dk1"/>
              </a:solidFill>
            </a:endParaRPr>
          </a:p>
          <a:p>
            <a:pPr marL="1371600" lvl="1" indent="-30733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1600">
                <a:solidFill>
                  <a:schemeClr val="dk1"/>
                </a:solidFill>
              </a:rPr>
              <a:t>Literal extraction</a:t>
            </a:r>
            <a:endParaRPr sz="1600">
              <a:solidFill>
                <a:schemeClr val="dk1"/>
              </a:solidFill>
            </a:endParaRPr>
          </a:p>
          <a:p>
            <a:pPr marL="1371600" lvl="1" indent="-30733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1600">
                <a:solidFill>
                  <a:schemeClr val="dk1"/>
                </a:solidFill>
              </a:rPr>
              <a:t>Substring searches</a:t>
            </a:r>
            <a:endParaRPr sz="1600">
              <a:solidFill>
                <a:schemeClr val="dk1"/>
              </a:solidFill>
            </a:endParaRPr>
          </a:p>
          <a:p>
            <a:pPr marL="914400" lvl="0" indent="-3073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1600">
                <a:solidFill>
                  <a:schemeClr val="dk1"/>
                </a:solidFill>
              </a:rPr>
              <a:t>Meta engine</a:t>
            </a:r>
            <a:endParaRPr sz="1600">
              <a:solidFill>
                <a:schemeClr val="dk1"/>
              </a:solidFill>
            </a:endParaRPr>
          </a:p>
          <a:p>
            <a:pPr marL="1371600" lvl="1" indent="-30733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1600">
                <a:solidFill>
                  <a:schemeClr val="dk1"/>
                </a:solidFill>
              </a:rPr>
              <a:t>Anchored searches</a:t>
            </a:r>
            <a:endParaRPr sz="1600">
              <a:solidFill>
                <a:schemeClr val="dk1"/>
              </a:solidFill>
            </a:endParaRPr>
          </a:p>
          <a:p>
            <a:pPr marL="1371600" lvl="1" indent="-30733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1600">
                <a:solidFill>
                  <a:schemeClr val="dk1"/>
                </a:solidFill>
              </a:rPr>
              <a:t>Impossible matches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37930E-14A4-C11B-0712-2BA61A596EFB}"/>
              </a:ext>
            </a:extLst>
          </p:cNvPr>
          <p:cNvSpPr txBox="1"/>
          <p:nvPr/>
        </p:nvSpPr>
        <p:spPr>
          <a:xfrm>
            <a:off x="6793832" y="96253"/>
            <a:ext cx="2326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Introduction    |    10 of 36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ctrTitle"/>
          </p:nvPr>
        </p:nvSpPr>
        <p:spPr>
          <a:xfrm>
            <a:off x="311700" y="20045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/>
              <a:t>Verification of realistic regex matching</a:t>
            </a:r>
            <a:endParaRPr sz="3600" b="1"/>
          </a:p>
        </p:txBody>
      </p:sp>
      <p:sp>
        <p:nvSpPr>
          <p:cNvPr id="162" name="Google Shape;162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Marcin Wojnarowski</a:t>
            </a:r>
            <a:endParaRPr sz="2600"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7721" y="407550"/>
            <a:ext cx="2238904" cy="6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00" y="504850"/>
            <a:ext cx="1536276" cy="5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1529100" y="4064350"/>
            <a:ext cx="608580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Supervisors:</a:t>
            </a:r>
            <a:r>
              <a:rPr lang="en-GB" sz="16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dr. Aurèle Barrière, prof. Clément Pit-Claudel</a:t>
            </a:r>
            <a:endParaRPr sz="16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Examiner:</a:t>
            </a:r>
            <a:r>
              <a:rPr lang="en-GB" sz="16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prof. Nate Foster</a:t>
            </a:r>
            <a:endParaRPr sz="16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5250" y="1783838"/>
            <a:ext cx="1594974" cy="3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5975" y="1760300"/>
            <a:ext cx="1434375" cy="42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5570350" y="1713375"/>
            <a:ext cx="27204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+ </a:t>
            </a:r>
            <a:r>
              <a:rPr lang="en-GB" sz="2000" b="1">
                <a:solidFill>
                  <a:srgbClr val="C27BA0"/>
                </a:solidFill>
                <a:latin typeface="IBM Plex Mono"/>
                <a:ea typeface="IBM Plex Mono"/>
                <a:cs typeface="IBM Plex Mono"/>
                <a:sym typeface="IBM Plex Mono"/>
              </a:rPr>
              <a:t>optimizations</a:t>
            </a:r>
            <a:endParaRPr sz="2000" b="1">
              <a:solidFill>
                <a:srgbClr val="C27BA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PikeVM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Prefix extraction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b="1"/>
              <a:t>Prefix acceleration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Meta engine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B187F8-949A-8701-F939-BA382F2E0761}"/>
              </a:ext>
            </a:extLst>
          </p:cNvPr>
          <p:cNvSpPr txBox="1"/>
          <p:nvPr/>
        </p:nvSpPr>
        <p:spPr>
          <a:xfrm>
            <a:off x="6793832" y="96253"/>
            <a:ext cx="2326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Introduction    |    11 of 36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PikeVM</a:t>
            </a:r>
            <a:endParaRPr/>
          </a:p>
        </p:txBody>
      </p:sp>
      <p:sp>
        <p:nvSpPr>
          <p:cNvPr id="180" name="Google Shape;180;p27"/>
          <p:cNvSpPr txBox="1"/>
          <p:nvPr/>
        </p:nvSpPr>
        <p:spPr>
          <a:xfrm>
            <a:off x="2543400" y="1095375"/>
            <a:ext cx="7653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Rust</a:t>
            </a:r>
            <a:endParaRPr sz="19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5522600" y="1095375"/>
            <a:ext cx="10734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Golang</a:t>
            </a:r>
            <a:endParaRPr sz="19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2593050" y="3431900"/>
            <a:ext cx="6660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RE2</a:t>
            </a:r>
            <a:endParaRPr sz="19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5807900" y="3431900"/>
            <a:ext cx="5028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V8</a:t>
            </a:r>
            <a:endParaRPr sz="19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84" name="Google Shape;184;p27"/>
          <p:cNvCxnSpPr>
            <a:stCxn id="179" idx="0"/>
            <a:endCxn id="180" idx="3"/>
          </p:cNvCxnSpPr>
          <p:nvPr/>
        </p:nvCxnSpPr>
        <p:spPr>
          <a:xfrm rot="5400000" flipH="1">
            <a:off x="3534750" y="1113600"/>
            <a:ext cx="811200" cy="1263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5" name="Google Shape;185;p27"/>
          <p:cNvCxnSpPr>
            <a:stCxn id="179" idx="0"/>
            <a:endCxn id="181" idx="1"/>
          </p:cNvCxnSpPr>
          <p:nvPr/>
        </p:nvCxnSpPr>
        <p:spPr>
          <a:xfrm rot="-5400000">
            <a:off x="4641750" y="1269900"/>
            <a:ext cx="811200" cy="9507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6" name="Google Shape;186;p27"/>
          <p:cNvCxnSpPr>
            <a:stCxn id="179" idx="2"/>
            <a:endCxn id="182" idx="3"/>
          </p:cNvCxnSpPr>
          <p:nvPr/>
        </p:nvCxnSpPr>
        <p:spPr>
          <a:xfrm rot="5400000">
            <a:off x="3573750" y="2678100"/>
            <a:ext cx="683700" cy="1312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7" name="Google Shape;187;p27"/>
          <p:cNvCxnSpPr>
            <a:stCxn id="179" idx="2"/>
            <a:endCxn id="183" idx="1"/>
          </p:cNvCxnSpPr>
          <p:nvPr/>
        </p:nvCxnSpPr>
        <p:spPr>
          <a:xfrm rot="-5400000" flipH="1">
            <a:off x="4848150" y="2716500"/>
            <a:ext cx="683700" cy="1236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4EA6DAB-CBA3-1408-8765-4B9B32D7EBBF}"/>
              </a:ext>
            </a:extLst>
          </p:cNvPr>
          <p:cNvSpPr txBox="1"/>
          <p:nvPr/>
        </p:nvSpPr>
        <p:spPr>
          <a:xfrm>
            <a:off x="7194884" y="96253"/>
            <a:ext cx="1925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IBM Plex Sans" panose="020B0503050203000203" pitchFamily="34" charset="0"/>
              </a:rPr>
              <a:t>PikeVM</a:t>
            </a:r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   |    12 of 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8"/>
          <p:cNvPicPr preferRelativeResize="0"/>
          <p:nvPr/>
        </p:nvPicPr>
        <p:blipFill rotWithShape="1">
          <a:blip r:embed="rId3">
            <a:alphaModFix/>
          </a:blip>
          <a:srcRect t="862" r="75334"/>
          <a:stretch/>
        </p:blipFill>
        <p:spPr>
          <a:xfrm>
            <a:off x="2013041" y="360225"/>
            <a:ext cx="1262374" cy="446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850" y="2451613"/>
            <a:ext cx="1313574" cy="2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 l="25617" t="860" b="65124"/>
          <a:stretch/>
        </p:blipFill>
        <p:spPr>
          <a:xfrm>
            <a:off x="3546050" y="360225"/>
            <a:ext cx="3806849" cy="15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l="25617" t="35199" b="41320"/>
          <a:stretch/>
        </p:blipFill>
        <p:spPr>
          <a:xfrm>
            <a:off x="3546050" y="1968975"/>
            <a:ext cx="3806849" cy="105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 rotWithShape="1">
          <a:blip r:embed="rId3">
            <a:alphaModFix/>
          </a:blip>
          <a:srcRect l="25617" t="58752"/>
          <a:stretch/>
        </p:blipFill>
        <p:spPr>
          <a:xfrm>
            <a:off x="3546050" y="3025749"/>
            <a:ext cx="3806849" cy="18563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718EE6-D131-86E3-EB25-4F8FA0890FCF}"/>
              </a:ext>
            </a:extLst>
          </p:cNvPr>
          <p:cNvSpPr txBox="1"/>
          <p:nvPr/>
        </p:nvSpPr>
        <p:spPr>
          <a:xfrm>
            <a:off x="7194884" y="96253"/>
            <a:ext cx="1925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IBM Plex Sans" panose="020B0503050203000203" pitchFamily="34" charset="0"/>
              </a:rPr>
              <a:t>PikeVM</a:t>
            </a:r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   |    13 of 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body" idx="1"/>
          </p:nvPr>
        </p:nvSpPr>
        <p:spPr>
          <a:xfrm>
            <a:off x="311700" y="2091150"/>
            <a:ext cx="8520600" cy="9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38761D"/>
                </a:solidFill>
                <a:latin typeface="IBM Plex Mono"/>
                <a:ea typeface="IBM Plex Mono"/>
                <a:cs typeface="IBM Plex Mono"/>
                <a:sym typeface="IBM Plex Mono"/>
              </a:rPr>
              <a:t>"ababccccc</a:t>
            </a:r>
            <a:r>
              <a:rPr lang="en-GB" sz="2600">
                <a:solidFill>
                  <a:srgbClr val="38761D"/>
                </a:solidFill>
                <a:highlight>
                  <a:srgbClr val="9FC5E8"/>
                </a:highlight>
                <a:latin typeface="IBM Plex Mono"/>
                <a:ea typeface="IBM Plex Mono"/>
                <a:cs typeface="IBM Plex Mono"/>
                <a:sym typeface="IBM Plex Mono"/>
              </a:rPr>
              <a:t>a</a:t>
            </a:r>
            <a:r>
              <a:rPr lang="en-GB" sz="2600">
                <a:solidFill>
                  <a:srgbClr val="38761D"/>
                </a:solidFill>
                <a:highlight>
                  <a:srgbClr val="FFE599"/>
                </a:highlight>
                <a:latin typeface="IBM Plex Mono"/>
                <a:ea typeface="IBM Plex Mono"/>
                <a:cs typeface="IBM Plex Mono"/>
                <a:sym typeface="IBM Plex Mono"/>
              </a:rPr>
              <a:t>be</a:t>
            </a:r>
            <a:r>
              <a:rPr lang="en-GB" sz="2600">
                <a:solidFill>
                  <a:srgbClr val="38761D"/>
                </a:solidFill>
                <a:highlight>
                  <a:srgbClr val="EA9999"/>
                </a:highlight>
                <a:latin typeface="IBM Plex Mono"/>
                <a:ea typeface="IBM Plex Mono"/>
                <a:cs typeface="IBM Plex Mono"/>
                <a:sym typeface="IBM Plex Mono"/>
              </a:rPr>
              <a:t>ww</a:t>
            </a:r>
            <a:r>
              <a:rPr lang="en-GB" sz="2600">
                <a:solidFill>
                  <a:srgbClr val="38761D"/>
                </a:solidFill>
                <a:latin typeface="IBM Plex Mono"/>
                <a:ea typeface="IBM Plex Mono"/>
                <a:cs typeface="IBM Plex Mono"/>
                <a:sym typeface="IBM Plex Mono"/>
              </a:rPr>
              <a:t>"</a:t>
            </a:r>
            <a:endParaRPr sz="2600">
              <a:solidFill>
                <a:srgbClr val="38761D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700"/>
              <a:t>But… there is a match!</a:t>
            </a:r>
            <a:endParaRPr sz="2700"/>
          </a:p>
        </p:txBody>
      </p:sp>
      <p:sp>
        <p:nvSpPr>
          <p:cNvPr id="202" name="Google Shape;202;p29"/>
          <p:cNvSpPr txBox="1">
            <a:spLocks noGrp="1"/>
          </p:cNvSpPr>
          <p:nvPr>
            <p:ph type="body" idx="1"/>
          </p:nvPr>
        </p:nvSpPr>
        <p:spPr>
          <a:xfrm>
            <a:off x="311700" y="3278075"/>
            <a:ext cx="85206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u="sng"/>
              <a:t>Anchored vs unanchored</a:t>
            </a:r>
            <a:endParaRPr sz="2000" u="sng"/>
          </a:p>
        </p:txBody>
      </p:sp>
      <p:sp>
        <p:nvSpPr>
          <p:cNvPr id="203" name="Google Shape;203;p29"/>
          <p:cNvSpPr txBox="1">
            <a:spLocks noGrp="1"/>
          </p:cNvSpPr>
          <p:nvPr>
            <p:ph type="body" idx="1"/>
          </p:nvPr>
        </p:nvSpPr>
        <p:spPr>
          <a:xfrm>
            <a:off x="311700" y="3960275"/>
            <a:ext cx="85206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/>
              <a:t>Just run the anchored engine at every position</a:t>
            </a:r>
            <a:endParaRPr sz="2000"/>
          </a:p>
        </p:txBody>
      </p:sp>
      <p:sp>
        <p:nvSpPr>
          <p:cNvPr id="204" name="Google Shape;204;p29"/>
          <p:cNvSpPr txBox="1">
            <a:spLocks noGrp="1"/>
          </p:cNvSpPr>
          <p:nvPr>
            <p:ph type="body" idx="1"/>
          </p:nvPr>
        </p:nvSpPr>
        <p:spPr>
          <a:xfrm>
            <a:off x="311700" y="4379675"/>
            <a:ext cx="85206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𝑂(|𝑟| ⋅ |𝑠|</a:t>
            </a:r>
            <a:r>
              <a:rPr lang="en-GB" baseline="30000"/>
              <a:t>2</a:t>
            </a:r>
            <a:r>
              <a:rPr lang="en-GB"/>
              <a:t>) nevermind…</a:t>
            </a:r>
            <a:endParaRPr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9F4EC-274F-E928-8C33-8CBDE35A0CD0}"/>
              </a:ext>
            </a:extLst>
          </p:cNvPr>
          <p:cNvSpPr txBox="1"/>
          <p:nvPr/>
        </p:nvSpPr>
        <p:spPr>
          <a:xfrm>
            <a:off x="7194884" y="96253"/>
            <a:ext cx="1925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IBM Plex Sans" panose="020B0503050203000203" pitchFamily="34" charset="0"/>
              </a:rPr>
              <a:t>PikeVM</a:t>
            </a:r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   |    14 of 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make the PikeVM unanchored?</a:t>
            </a:r>
            <a:endParaRPr/>
          </a:p>
        </p:txBody>
      </p:sp>
      <p:graphicFrame>
        <p:nvGraphicFramePr>
          <p:cNvPr id="210" name="Google Shape;210;p30"/>
          <p:cNvGraphicFramePr/>
          <p:nvPr/>
        </p:nvGraphicFramePr>
        <p:xfrm>
          <a:off x="2441850" y="2372763"/>
          <a:ext cx="4260300" cy="1465330"/>
        </p:xfrm>
        <a:graphic>
          <a:graphicData uri="http://schemas.openxmlformats.org/drawingml/2006/table">
            <a:tbl>
              <a:tblPr>
                <a:noFill/>
                <a:tableStyleId>{E4575D20-A740-4EDF-8FED-4A0CEF14B626}</a:tableStyleId>
              </a:tblPr>
              <a:tblGrid>
                <a:gridCol w="195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2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Before</a:t>
                      </a:r>
                      <a:endParaRPr sz="2200">
                        <a:solidFill>
                          <a:schemeClr val="dk2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2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After</a:t>
                      </a:r>
                      <a:endParaRPr sz="2200">
                        <a:solidFill>
                          <a:schemeClr val="dk2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dk2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Active = Blocked</a:t>
                      </a:r>
                      <a:endParaRPr sz="1500">
                        <a:solidFill>
                          <a:schemeClr val="dk2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dk2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Blocked = [ ]</a:t>
                      </a:r>
                      <a:endParaRPr sz="1500">
                        <a:solidFill>
                          <a:schemeClr val="dk2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dk2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Active = Blocked ++ [</a:t>
                      </a:r>
                      <a:r>
                        <a:rPr lang="en-GB" sz="1500">
                          <a:solidFill>
                            <a:srgbClr val="45818E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𝜶</a:t>
                      </a:r>
                      <a:r>
                        <a:rPr lang="en-GB" sz="1500">
                          <a:solidFill>
                            <a:schemeClr val="dk2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]</a:t>
                      </a:r>
                      <a:endParaRPr sz="1500">
                        <a:solidFill>
                          <a:schemeClr val="dk2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dk2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Blocked = [ ]</a:t>
                      </a:r>
                      <a:endParaRPr sz="1500">
                        <a:solidFill>
                          <a:schemeClr val="dk1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9460AA-13B8-3DD4-6A58-C97CC6B43824}"/>
              </a:ext>
            </a:extLst>
          </p:cNvPr>
          <p:cNvSpPr txBox="1"/>
          <p:nvPr/>
        </p:nvSpPr>
        <p:spPr>
          <a:xfrm>
            <a:off x="7194884" y="96253"/>
            <a:ext cx="1925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IBM Plex Sans" panose="020B0503050203000203" pitchFamily="34" charset="0"/>
              </a:rPr>
              <a:t>PikeVM</a:t>
            </a:r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   |    15 of 36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Prefix extraction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1CE40B-715D-0952-4CB8-A25EE17A4CD8}"/>
              </a:ext>
            </a:extLst>
          </p:cNvPr>
          <p:cNvSpPr txBox="1"/>
          <p:nvPr/>
        </p:nvSpPr>
        <p:spPr>
          <a:xfrm>
            <a:off x="6497054" y="96253"/>
            <a:ext cx="2622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Prefix extraction    |    16 of 36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Prefix of regexes</a:t>
            </a:r>
            <a:endParaRPr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533" y="1740300"/>
            <a:ext cx="3130944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32"/>
          <p:cNvCxnSpPr/>
          <p:nvPr/>
        </p:nvCxnSpPr>
        <p:spPr>
          <a:xfrm>
            <a:off x="3258675" y="2270050"/>
            <a:ext cx="293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32"/>
          <p:cNvCxnSpPr/>
          <p:nvPr/>
        </p:nvCxnSpPr>
        <p:spPr>
          <a:xfrm>
            <a:off x="4215275" y="2270050"/>
            <a:ext cx="293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32"/>
          <p:cNvCxnSpPr/>
          <p:nvPr/>
        </p:nvCxnSpPr>
        <p:spPr>
          <a:xfrm>
            <a:off x="4669250" y="2270050"/>
            <a:ext cx="293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32"/>
          <p:cNvCxnSpPr/>
          <p:nvPr/>
        </p:nvCxnSpPr>
        <p:spPr>
          <a:xfrm>
            <a:off x="3405000" y="2270050"/>
            <a:ext cx="495000" cy="399600"/>
          </a:xfrm>
          <a:prstGeom prst="curvedConnector3">
            <a:avLst>
              <a:gd name="adj1" fmla="val 415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2"/>
          <p:cNvCxnSpPr/>
          <p:nvPr/>
        </p:nvCxnSpPr>
        <p:spPr>
          <a:xfrm flipH="1">
            <a:off x="3901200" y="2264600"/>
            <a:ext cx="478800" cy="403200"/>
          </a:xfrm>
          <a:prstGeom prst="curvedConnector3">
            <a:avLst>
              <a:gd name="adj1" fmla="val 331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2"/>
          <p:cNvCxnSpPr/>
          <p:nvPr/>
        </p:nvCxnSpPr>
        <p:spPr>
          <a:xfrm flipH="1">
            <a:off x="3901150" y="2281000"/>
            <a:ext cx="923400" cy="390600"/>
          </a:xfrm>
          <a:prstGeom prst="curvedConnector3">
            <a:avLst>
              <a:gd name="adj1" fmla="val 168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" name="Google Shape;228;p32"/>
          <p:cNvSpPr txBox="1"/>
          <p:nvPr/>
        </p:nvSpPr>
        <p:spPr>
          <a:xfrm>
            <a:off x="2140950" y="3394175"/>
            <a:ext cx="523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Theorem</a:t>
            </a:r>
            <a:r>
              <a:rPr lang="en-GB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all matches must start with </a:t>
            </a:r>
            <a:r>
              <a:rPr lang="en-GB" sz="18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prefix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29" name="Google Shape;229;p32"/>
          <p:cNvSpPr txBox="1"/>
          <p:nvPr/>
        </p:nvSpPr>
        <p:spPr>
          <a:xfrm>
            <a:off x="2140950" y="3934875"/>
            <a:ext cx="49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Contrapositive</a:t>
            </a:r>
            <a:r>
              <a:rPr lang="en-GB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if at some position we do not have </a:t>
            </a:r>
            <a:r>
              <a:rPr lang="en-GB" sz="18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prefix</a:t>
            </a:r>
            <a:r>
              <a:rPr lang="en-GB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 a match cannot exist there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30" name="Google Shape;230;p32"/>
          <p:cNvSpPr txBox="1"/>
          <p:nvPr/>
        </p:nvSpPr>
        <p:spPr>
          <a:xfrm>
            <a:off x="1079951" y="1646400"/>
            <a:ext cx="21462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prefix(</a:t>
            </a:r>
            <a:endParaRPr sz="34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1" name="Google Shape;231;p32"/>
          <p:cNvSpPr txBox="1"/>
          <p:nvPr/>
        </p:nvSpPr>
        <p:spPr>
          <a:xfrm>
            <a:off x="6079825" y="1646400"/>
            <a:ext cx="27051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3400">
                <a:solidFill>
                  <a:srgbClr val="38761D"/>
                </a:solidFill>
                <a:latin typeface="IBM Plex Mono"/>
                <a:ea typeface="IBM Plex Mono"/>
                <a:cs typeface="IBM Plex Mono"/>
                <a:sym typeface="IBM Plex Mono"/>
              </a:rPr>
              <a:t>"ab"</a:t>
            </a:r>
            <a:r>
              <a:rPr lang="en-GB" sz="3400">
                <a:solidFill>
                  <a:srgbClr val="38761D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...</a:t>
            </a:r>
            <a:endParaRPr sz="34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6B2C53-5A51-D07E-F345-5B27671F66DD}"/>
              </a:ext>
            </a:extLst>
          </p:cNvPr>
          <p:cNvSpPr txBox="1"/>
          <p:nvPr/>
        </p:nvSpPr>
        <p:spPr>
          <a:xfrm>
            <a:off x="6497054" y="96253"/>
            <a:ext cx="2622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Prefix extraction    |    17 of 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 title="image-removebg-preview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31" y="1083838"/>
            <a:ext cx="7935525" cy="2975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6638650" y="3995153"/>
            <a:ext cx="190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https://xkcd.com/1171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B8906-233F-1BE6-19C8-8371E8418236}"/>
              </a:ext>
            </a:extLst>
          </p:cNvPr>
          <p:cNvSpPr txBox="1"/>
          <p:nvPr/>
        </p:nvSpPr>
        <p:spPr>
          <a:xfrm>
            <a:off x="6946233" y="96253"/>
            <a:ext cx="2173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Introduction    |    1 of 36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supported constructs</a:t>
            </a:r>
            <a:endParaRPr/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575"/>
            <a:ext cx="8839204" cy="29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/>
          <p:nvPr/>
        </p:nvSpPr>
        <p:spPr>
          <a:xfrm>
            <a:off x="834750" y="4527150"/>
            <a:ext cx="74745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27BA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Formalized prefix extraction analysis and its connection to matching</a:t>
            </a:r>
            <a:endParaRPr sz="1800">
              <a:solidFill>
                <a:srgbClr val="C27BA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B94BD4-4B98-7B47-CB94-F87A8BC68EBE}"/>
              </a:ext>
            </a:extLst>
          </p:cNvPr>
          <p:cNvSpPr txBox="1"/>
          <p:nvPr/>
        </p:nvSpPr>
        <p:spPr>
          <a:xfrm>
            <a:off x="6497054" y="96253"/>
            <a:ext cx="2622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Prefix extraction    |    18 of 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prefix extraction</a:t>
            </a:r>
            <a:endParaRPr/>
          </a:p>
        </p:txBody>
      </p:sp>
      <p:pic>
        <p:nvPicPr>
          <p:cNvPr id="244" name="Google Shape;244;p34"/>
          <p:cNvPicPr preferRelativeResize="0"/>
          <p:nvPr/>
        </p:nvPicPr>
        <p:blipFill rotWithShape="1">
          <a:blip r:embed="rId3">
            <a:alphaModFix/>
          </a:blip>
          <a:srcRect b="85321"/>
          <a:stretch/>
        </p:blipFill>
        <p:spPr>
          <a:xfrm>
            <a:off x="1127750" y="1081475"/>
            <a:ext cx="6888499" cy="56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 t="14677" b="68214"/>
          <a:stretch/>
        </p:blipFill>
        <p:spPr>
          <a:xfrm>
            <a:off x="1127750" y="1642325"/>
            <a:ext cx="6888499" cy="65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 rotWithShape="1">
          <a:blip r:embed="rId3">
            <a:alphaModFix/>
          </a:blip>
          <a:srcRect t="31784" b="51532"/>
          <a:stretch/>
        </p:blipFill>
        <p:spPr>
          <a:xfrm>
            <a:off x="1127750" y="2295975"/>
            <a:ext cx="6888499" cy="63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 rotWithShape="1">
          <a:blip r:embed="rId3">
            <a:alphaModFix/>
          </a:blip>
          <a:srcRect t="48466" b="34850"/>
          <a:stretch/>
        </p:blipFill>
        <p:spPr>
          <a:xfrm>
            <a:off x="1127750" y="2933424"/>
            <a:ext cx="6888499" cy="63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 rotWithShape="1">
          <a:blip r:embed="rId3">
            <a:alphaModFix/>
          </a:blip>
          <a:srcRect t="65149" b="18167"/>
          <a:stretch/>
        </p:blipFill>
        <p:spPr>
          <a:xfrm>
            <a:off x="1127750" y="3570876"/>
            <a:ext cx="6888499" cy="63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 rotWithShape="1">
          <a:blip r:embed="rId3">
            <a:alphaModFix/>
          </a:blip>
          <a:srcRect t="83317"/>
          <a:stretch/>
        </p:blipFill>
        <p:spPr>
          <a:xfrm>
            <a:off x="1127750" y="4265001"/>
            <a:ext cx="6888499" cy="6374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6395BC-2D52-C3B2-11BC-839BC0DD4308}"/>
              </a:ext>
            </a:extLst>
          </p:cNvPr>
          <p:cNvSpPr txBox="1"/>
          <p:nvPr/>
        </p:nvSpPr>
        <p:spPr>
          <a:xfrm>
            <a:off x="6497054" y="96253"/>
            <a:ext cx="2622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Prefix extraction    |    19 of 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Prefix acceleration</a:t>
            </a:r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body" idx="4294967295"/>
          </p:nvPr>
        </p:nvSpPr>
        <p:spPr>
          <a:xfrm>
            <a:off x="1319250" y="3070875"/>
            <a:ext cx="65055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600"/>
              <a:t>Leveraging </a:t>
            </a:r>
            <a:r>
              <a:rPr lang="en-GB" sz="2600" i="1" u="sng"/>
              <a:t>prefixes</a:t>
            </a:r>
            <a:r>
              <a:rPr lang="en-GB" sz="2600"/>
              <a:t> of regexes to </a:t>
            </a:r>
            <a:r>
              <a:rPr lang="en-GB" sz="2600" i="1" u="sng"/>
              <a:t>accelerate</a:t>
            </a:r>
            <a:r>
              <a:rPr lang="en-GB" sz="2600"/>
              <a:t> over parts of the string.</a:t>
            </a:r>
            <a:endParaRPr sz="2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0033F1-0AF3-69D8-4318-3560023548B1}"/>
              </a:ext>
            </a:extLst>
          </p:cNvPr>
          <p:cNvSpPr txBox="1"/>
          <p:nvPr/>
        </p:nvSpPr>
        <p:spPr>
          <a:xfrm>
            <a:off x="6296526" y="96253"/>
            <a:ext cx="2823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Prefix acceleration    |    20 of 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Unanchored PikeVM</a:t>
            </a:r>
            <a:endParaRPr/>
          </a:p>
        </p:txBody>
      </p:sp>
      <p:sp>
        <p:nvSpPr>
          <p:cNvPr id="261" name="Google Shape;261;p36"/>
          <p:cNvSpPr txBox="1">
            <a:spLocks noGrp="1"/>
          </p:cNvSpPr>
          <p:nvPr>
            <p:ph type="body" idx="1"/>
          </p:nvPr>
        </p:nvSpPr>
        <p:spPr>
          <a:xfrm>
            <a:off x="311700" y="1863000"/>
            <a:ext cx="8520600" cy="14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Keep a counter of when next the prefix will match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Attach the </a:t>
            </a:r>
            <a:r>
              <a:rPr lang="en-GB">
                <a:solidFill>
                  <a:srgbClr val="45818E"/>
                </a:solidFill>
              </a:rPr>
              <a:t>𝜶</a:t>
            </a:r>
            <a:r>
              <a:rPr lang="en-GB"/>
              <a:t> state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Use the counter together with the </a:t>
            </a:r>
            <a:r>
              <a:rPr lang="en-GB" u="sng"/>
              <a:t>Contrapositive theorem</a:t>
            </a:r>
            <a:r>
              <a:rPr lang="en-GB"/>
              <a:t> of prefix extraction to optimize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C16DA-5CE8-769E-4FF6-E3B7CF75A583}"/>
              </a:ext>
            </a:extLst>
          </p:cNvPr>
          <p:cNvSpPr txBox="1"/>
          <p:nvPr/>
        </p:nvSpPr>
        <p:spPr>
          <a:xfrm>
            <a:off x="6296526" y="96253"/>
            <a:ext cx="2823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Prefix acceleration    |    21 of 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000" y="63400"/>
            <a:ext cx="4928000" cy="430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8222" y="1095988"/>
            <a:ext cx="3484013" cy="41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8307" y="1074756"/>
            <a:ext cx="3484017" cy="4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9200" y="1471200"/>
            <a:ext cx="1244575" cy="3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73515" y="1706955"/>
            <a:ext cx="3484013" cy="115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68307" y="2787442"/>
            <a:ext cx="3667687" cy="667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58407" y="3425563"/>
            <a:ext cx="3604673" cy="957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41247" y="4269633"/>
            <a:ext cx="4928000" cy="895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7950" y="2096438"/>
            <a:ext cx="1313574" cy="2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7"/>
          <p:cNvSpPr txBox="1"/>
          <p:nvPr/>
        </p:nvSpPr>
        <p:spPr>
          <a:xfrm>
            <a:off x="5051400" y="1185189"/>
            <a:ext cx="913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4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Filtering</a:t>
            </a:r>
            <a:endParaRPr sz="1000">
              <a:solidFill>
                <a:schemeClr val="accent4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76" name="Google Shape;276;p37"/>
          <p:cNvSpPr txBox="1"/>
          <p:nvPr/>
        </p:nvSpPr>
        <p:spPr>
          <a:xfrm>
            <a:off x="5107984" y="2900125"/>
            <a:ext cx="913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4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Filtering</a:t>
            </a:r>
            <a:endParaRPr sz="1000">
              <a:solidFill>
                <a:schemeClr val="accent4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77" name="Google Shape;277;p37"/>
          <p:cNvSpPr txBox="1"/>
          <p:nvPr/>
        </p:nvSpPr>
        <p:spPr>
          <a:xfrm>
            <a:off x="5107975" y="3584875"/>
            <a:ext cx="913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4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Filtering</a:t>
            </a:r>
            <a:endParaRPr sz="1000">
              <a:solidFill>
                <a:schemeClr val="accent4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78" name="Google Shape;278;p37"/>
          <p:cNvSpPr txBox="1"/>
          <p:nvPr/>
        </p:nvSpPr>
        <p:spPr>
          <a:xfrm>
            <a:off x="3752041" y="4137647"/>
            <a:ext cx="913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4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Acceleration</a:t>
            </a:r>
            <a:endParaRPr sz="1000">
              <a:solidFill>
                <a:schemeClr val="accent4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79" name="Google Shape;279;p37"/>
          <p:cNvSpPr/>
          <p:nvPr/>
        </p:nvSpPr>
        <p:spPr>
          <a:xfrm>
            <a:off x="5243575" y="498725"/>
            <a:ext cx="126900" cy="115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80" name="Google Shape;280;p37"/>
          <p:cNvSpPr/>
          <p:nvPr/>
        </p:nvSpPr>
        <p:spPr>
          <a:xfrm>
            <a:off x="5285600" y="1094662"/>
            <a:ext cx="126900" cy="115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81" name="Google Shape;281;p37"/>
          <p:cNvSpPr/>
          <p:nvPr/>
        </p:nvSpPr>
        <p:spPr>
          <a:xfrm>
            <a:off x="5675100" y="1745949"/>
            <a:ext cx="126900" cy="115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82" name="Google Shape;282;p37"/>
          <p:cNvSpPr/>
          <p:nvPr/>
        </p:nvSpPr>
        <p:spPr>
          <a:xfrm>
            <a:off x="5770287" y="2803711"/>
            <a:ext cx="126900" cy="115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83" name="Google Shape;283;p37"/>
          <p:cNvSpPr/>
          <p:nvPr/>
        </p:nvSpPr>
        <p:spPr>
          <a:xfrm>
            <a:off x="5737712" y="3451187"/>
            <a:ext cx="126900" cy="115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B8056-2605-5A53-B8FB-0BED617AF256}"/>
              </a:ext>
            </a:extLst>
          </p:cNvPr>
          <p:cNvSpPr txBox="1"/>
          <p:nvPr/>
        </p:nvSpPr>
        <p:spPr>
          <a:xfrm>
            <a:off x="6296526" y="96253"/>
            <a:ext cx="2823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Prefix acceleration    |    22 of 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 of the unanchored PikeVM</a:t>
            </a:r>
            <a:endParaRPr/>
          </a:p>
        </p:txBody>
      </p:sp>
      <p:sp>
        <p:nvSpPr>
          <p:cNvPr id="289" name="Google Shape;289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20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/>
              <a:t>Rust's regex library + rebar regex benchmark suite</a:t>
            </a:r>
            <a:r>
              <a:rPr lang="en-GB" baseline="30000" dirty="0"/>
              <a:t>2</a:t>
            </a:r>
            <a:endParaRPr baseline="30000"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dirty="0">
                <a:solidFill>
                  <a:schemeClr val="accent4"/>
                </a:solidFill>
              </a:rPr>
              <a:t>Acceleration</a:t>
            </a:r>
            <a:r>
              <a:rPr lang="en-GB" dirty="0"/>
              <a:t>: up to 600× speed up!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>
                <a:solidFill>
                  <a:schemeClr val="accent4"/>
                </a:solidFill>
              </a:rPr>
              <a:t>Filtering</a:t>
            </a:r>
            <a:r>
              <a:rPr lang="en-GB" dirty="0"/>
              <a:t> (</a:t>
            </a:r>
            <a:r>
              <a:rPr lang="en-GB" b="1" dirty="0"/>
              <a:t>novel</a:t>
            </a:r>
            <a:r>
              <a:rPr lang="en-GB" dirty="0"/>
              <a:t>): up to 20× speed up!</a:t>
            </a:r>
            <a:endParaRPr sz="900" dirty="0"/>
          </a:p>
        </p:txBody>
      </p:sp>
      <p:sp>
        <p:nvSpPr>
          <p:cNvPr id="290" name="Google Shape;290;p3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14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Analyzed a corpora of 1,5 million regexes</a:t>
            </a:r>
            <a:r>
              <a:rPr lang="en-GB" baseline="30000"/>
              <a:t>3</a:t>
            </a:r>
            <a:endParaRPr baseline="3000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66% of those have a meaningful prefix</a:t>
            </a:r>
            <a:endParaRPr sz="1000"/>
          </a:p>
        </p:txBody>
      </p:sp>
      <p:sp>
        <p:nvSpPr>
          <p:cNvPr id="291" name="Google Shape;291;p38"/>
          <p:cNvSpPr txBox="1">
            <a:spLocks noGrp="1"/>
          </p:cNvSpPr>
          <p:nvPr>
            <p:ph type="body" idx="1"/>
          </p:nvPr>
        </p:nvSpPr>
        <p:spPr>
          <a:xfrm>
            <a:off x="1502510" y="3868116"/>
            <a:ext cx="6138979" cy="5862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>
                <a:solidFill>
                  <a:srgbClr val="C27BA0"/>
                </a:solidFill>
              </a:rPr>
              <a:t>Verified unanchored </a:t>
            </a:r>
            <a:r>
              <a:rPr lang="en-GB" dirty="0" err="1">
                <a:solidFill>
                  <a:srgbClr val="C27BA0"/>
                </a:solidFill>
              </a:rPr>
              <a:t>PikeVM</a:t>
            </a:r>
            <a:r>
              <a:rPr lang="en-GB" dirty="0">
                <a:solidFill>
                  <a:srgbClr val="C27BA0"/>
                </a:solidFill>
              </a:rPr>
              <a:t>, well known acceleration, </a:t>
            </a:r>
            <a:r>
              <a:rPr lang="en-GB" u="sng" dirty="0">
                <a:solidFill>
                  <a:srgbClr val="C27BA0"/>
                </a:solidFill>
              </a:rPr>
              <a:t>novel</a:t>
            </a:r>
            <a:r>
              <a:rPr lang="en-GB" dirty="0">
                <a:solidFill>
                  <a:srgbClr val="C27BA0"/>
                </a:solidFill>
              </a:rPr>
              <a:t> filtering</a:t>
            </a:r>
            <a:endParaRPr sz="2400" dirty="0">
              <a:solidFill>
                <a:srgbClr val="C27BA0"/>
              </a:solidFill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4471225" y="4530450"/>
            <a:ext cx="461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aseline="300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r>
              <a:rPr lang="en-GB" sz="12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https://github.com/LindenRegex/rebar/tree/mw/prefix-acc-cmp</a:t>
            </a:r>
            <a:endParaRPr sz="12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aseline="300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</a:t>
            </a:r>
            <a:r>
              <a:rPr lang="en-GB" sz="12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https://doi.org/10.1145/3236024.3236027</a:t>
            </a:r>
            <a:endParaRPr sz="12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93" name="Google Shape;293;p38"/>
          <p:cNvSpPr txBox="1"/>
          <p:nvPr/>
        </p:nvSpPr>
        <p:spPr>
          <a:xfrm>
            <a:off x="1927050" y="2718025"/>
            <a:ext cx="5289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u="sng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The</a:t>
            </a:r>
            <a:r>
              <a:rPr lang="en-GB" sz="24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most important optimization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7BC781-DE43-79F6-D487-5D9AE29CB53A}"/>
              </a:ext>
            </a:extLst>
          </p:cNvPr>
          <p:cNvSpPr txBox="1"/>
          <p:nvPr/>
        </p:nvSpPr>
        <p:spPr>
          <a:xfrm>
            <a:off x="6296526" y="96253"/>
            <a:ext cx="2823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Prefix acceleration    |    23 of 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Unanchored PikeVM verification challenge</a:t>
            </a:r>
            <a:endParaRPr/>
          </a:p>
        </p:txBody>
      </p:sp>
      <p:sp>
        <p:nvSpPr>
          <p:cNvPr id="299" name="Google Shape;299;p39"/>
          <p:cNvSpPr txBox="1">
            <a:spLocks noGrp="1"/>
          </p:cNvSpPr>
          <p:nvPr>
            <p:ph type="body" idx="1"/>
          </p:nvPr>
        </p:nvSpPr>
        <p:spPr>
          <a:xfrm>
            <a:off x="1276500" y="2293450"/>
            <a:ext cx="65910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600"/>
              <a:t>The existing proof pipeline is </a:t>
            </a:r>
            <a:r>
              <a:rPr lang="en-GB" sz="2600" b="1"/>
              <a:t>large</a:t>
            </a:r>
            <a:r>
              <a:rPr lang="en-GB" sz="2600"/>
              <a:t>, we want to </a:t>
            </a:r>
            <a:r>
              <a:rPr lang="en-GB" sz="2600" u="sng"/>
              <a:t>reuse</a:t>
            </a:r>
            <a:r>
              <a:rPr lang="en-GB" sz="2600"/>
              <a:t> as much as possible.</a:t>
            </a:r>
            <a:endParaRPr sz="2600"/>
          </a:p>
        </p:txBody>
      </p:sp>
      <p:sp>
        <p:nvSpPr>
          <p:cNvPr id="300" name="Google Shape;300;p39"/>
          <p:cNvSpPr txBox="1">
            <a:spLocks noGrp="1"/>
          </p:cNvSpPr>
          <p:nvPr>
            <p:ph type="body" idx="1"/>
          </p:nvPr>
        </p:nvSpPr>
        <p:spPr>
          <a:xfrm>
            <a:off x="895950" y="3643225"/>
            <a:ext cx="7352100" cy="10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Success:</a:t>
            </a:r>
            <a:endParaRPr sz="20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00"/>
              <a:t>anchored PikeVM ⇔ unanchored PikeVM with counter = ∞</a:t>
            </a:r>
            <a:endParaRPr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9D89B0-9351-2E33-3009-F691668426B6}"/>
              </a:ext>
            </a:extLst>
          </p:cNvPr>
          <p:cNvSpPr txBox="1"/>
          <p:nvPr/>
        </p:nvSpPr>
        <p:spPr>
          <a:xfrm>
            <a:off x="6296526" y="96253"/>
            <a:ext cx="2823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Prefix acceleration    |    24 of 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/>
        </p:nvSpPr>
        <p:spPr>
          <a:xfrm>
            <a:off x="579850" y="2206513"/>
            <a:ext cx="32082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Tree of </a:t>
            </a:r>
            <a:br>
              <a:rPr lang="en-GB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</a:br>
            <a:r>
              <a:rPr lang="en-GB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over </a:t>
            </a:r>
            <a:r>
              <a:rPr lang="en-GB" sz="1800">
                <a:solidFill>
                  <a:srgbClr val="6AA84F"/>
                </a:solidFill>
                <a:latin typeface="IBM Plex Mono"/>
                <a:ea typeface="IBM Plex Mono"/>
                <a:cs typeface="IBM Plex Mono"/>
                <a:sym typeface="IBM Plex Mono"/>
              </a:rPr>
              <a:t>"ababcccccabeww"</a:t>
            </a:r>
            <a:endParaRPr sz="1800">
              <a:solidFill>
                <a:srgbClr val="6AA84F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306" name="Google Shape;3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319" y="2301736"/>
            <a:ext cx="1854251" cy="28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0"/>
          <p:cNvSpPr/>
          <p:nvPr/>
        </p:nvSpPr>
        <p:spPr>
          <a:xfrm>
            <a:off x="1897775" y="2301725"/>
            <a:ext cx="1257600" cy="258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3D85C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  <a:highlight>
                <a:srgbClr val="6D9EEB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308" name="Google Shape;30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570" y="166925"/>
            <a:ext cx="4260300" cy="480456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Backtracking trees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84251-BF44-4EBF-E5CA-F40B5DE3D61F}"/>
              </a:ext>
            </a:extLst>
          </p:cNvPr>
          <p:cNvSpPr txBox="1"/>
          <p:nvPr/>
        </p:nvSpPr>
        <p:spPr>
          <a:xfrm>
            <a:off x="6296526" y="96253"/>
            <a:ext cx="2823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Prefix acceleration    |    25 of 36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Existing PikeVM proof pipeline</a:t>
            </a:r>
            <a:endParaRPr/>
          </a:p>
        </p:txBody>
      </p:sp>
      <p:sp>
        <p:nvSpPr>
          <p:cNvPr id="315" name="Google Shape;315;p41"/>
          <p:cNvSpPr txBox="1">
            <a:spLocks noGrp="1"/>
          </p:cNvSpPr>
          <p:nvPr>
            <p:ph type="body" idx="1"/>
          </p:nvPr>
        </p:nvSpPr>
        <p:spPr>
          <a:xfrm>
            <a:off x="4581912" y="1423575"/>
            <a:ext cx="27582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err="1"/>
              <a:t>firstLeaf</a:t>
            </a:r>
            <a:r>
              <a:rPr lang="en-GB" dirty="0"/>
              <a:t>(tree(</a:t>
            </a:r>
            <a:r>
              <a:rPr lang="en-GB" dirty="0">
                <a:latin typeface="IBM Plex Mono"/>
                <a:ea typeface="IBM Plex Mono"/>
                <a:cs typeface="IBM Plex Mono"/>
                <a:sym typeface="IBM Plex Mono"/>
              </a:rPr>
              <a:t>/r/</a:t>
            </a:r>
            <a:r>
              <a:rPr lang="en-GB" dirty="0"/>
              <a:t>, </a:t>
            </a:r>
            <a:r>
              <a:rPr lang="en-GB" dirty="0" err="1"/>
              <a:t>inp</a:t>
            </a:r>
            <a:r>
              <a:rPr lang="en-GB" dirty="0"/>
              <a:t>))</a:t>
            </a:r>
            <a:endParaRPr dirty="0"/>
          </a:p>
        </p:txBody>
      </p:sp>
      <p:sp>
        <p:nvSpPr>
          <p:cNvPr id="316" name="Google Shape;316;p41"/>
          <p:cNvSpPr txBox="1"/>
          <p:nvPr/>
        </p:nvSpPr>
        <p:spPr>
          <a:xfrm rot="3094443">
            <a:off x="3392516" y="1932995"/>
            <a:ext cx="470634" cy="523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200" dirty="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endParaRPr sz="1800" dirty="0"/>
          </a:p>
        </p:txBody>
      </p:sp>
      <p:sp>
        <p:nvSpPr>
          <p:cNvPr id="317" name="Google Shape;317;p41"/>
          <p:cNvSpPr txBox="1"/>
          <p:nvPr/>
        </p:nvSpPr>
        <p:spPr>
          <a:xfrm rot="7938780">
            <a:off x="4837007" y="1932916"/>
            <a:ext cx="470602" cy="52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endParaRPr sz="1800"/>
          </a:p>
        </p:txBody>
      </p:sp>
      <p:sp>
        <p:nvSpPr>
          <p:cNvPr id="318" name="Google Shape;318;p41"/>
          <p:cNvSpPr txBox="1"/>
          <p:nvPr/>
        </p:nvSpPr>
        <p:spPr>
          <a:xfrm>
            <a:off x="1921088" y="3464213"/>
            <a:ext cx="5417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PikeVM state at some position ~ PikeTree subtree</a:t>
            </a:r>
            <a:endParaRPr sz="17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19" name="Google Shape;319;p41"/>
          <p:cNvSpPr txBox="1">
            <a:spLocks noGrp="1"/>
          </p:cNvSpPr>
          <p:nvPr>
            <p:ph type="body" idx="1"/>
          </p:nvPr>
        </p:nvSpPr>
        <p:spPr>
          <a:xfrm>
            <a:off x="1903412" y="1423575"/>
            <a:ext cx="21684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err="1"/>
              <a:t>PikeVM</a:t>
            </a:r>
            <a:r>
              <a:rPr lang="en-GB" dirty="0">
                <a:latin typeface="Century Schoolbook" panose="02040604050505020304" pitchFamily="18" charset="0"/>
              </a:rPr>
              <a:t>(</a:t>
            </a:r>
            <a:r>
              <a:rPr lang="en-GB" dirty="0">
                <a:latin typeface="IBM Plex Mono" panose="020B0509050203000203" pitchFamily="49" charset="77"/>
                <a:sym typeface="IBM Plex Mono"/>
              </a:rPr>
              <a:t>/r/</a:t>
            </a:r>
            <a:r>
              <a:rPr lang="en-GB" dirty="0"/>
              <a:t>, </a:t>
            </a:r>
            <a:r>
              <a:rPr lang="en-GB" dirty="0" err="1"/>
              <a:t>inp</a:t>
            </a:r>
            <a:r>
              <a:rPr lang="en-GB" dirty="0"/>
              <a:t>) </a:t>
            </a:r>
            <a:endParaRPr dirty="0"/>
          </a:p>
        </p:txBody>
      </p:sp>
      <p:sp>
        <p:nvSpPr>
          <p:cNvPr id="320" name="Google Shape;320;p41"/>
          <p:cNvSpPr txBox="1">
            <a:spLocks noGrp="1"/>
          </p:cNvSpPr>
          <p:nvPr>
            <p:ph type="body" idx="1"/>
          </p:nvPr>
        </p:nvSpPr>
        <p:spPr>
          <a:xfrm>
            <a:off x="2951289" y="2383533"/>
            <a:ext cx="27582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err="1"/>
              <a:t>PikeTree</a:t>
            </a:r>
            <a:r>
              <a:rPr lang="en-GB" dirty="0"/>
              <a:t>(tree(</a:t>
            </a:r>
            <a:r>
              <a:rPr lang="en-GB" dirty="0">
                <a:latin typeface="IBM Plex Mono"/>
                <a:ea typeface="IBM Plex Mono"/>
                <a:cs typeface="IBM Plex Mono"/>
                <a:sym typeface="IBM Plex Mono"/>
              </a:rPr>
              <a:t>/r/</a:t>
            </a:r>
            <a:r>
              <a:rPr lang="en-GB" dirty="0"/>
              <a:t>, </a:t>
            </a:r>
            <a:r>
              <a:rPr lang="en-GB" dirty="0" err="1"/>
              <a:t>inp</a:t>
            </a:r>
            <a:r>
              <a:rPr lang="en-GB" dirty="0"/>
              <a:t>))</a:t>
            </a:r>
            <a:endParaRPr dirty="0"/>
          </a:p>
        </p:txBody>
      </p:sp>
      <p:sp>
        <p:nvSpPr>
          <p:cNvPr id="321" name="Google Shape;321;p41"/>
          <p:cNvSpPr txBox="1">
            <a:spLocks noGrp="1"/>
          </p:cNvSpPr>
          <p:nvPr>
            <p:ph type="body" idx="1"/>
          </p:nvPr>
        </p:nvSpPr>
        <p:spPr>
          <a:xfrm>
            <a:off x="4064209" y="1423575"/>
            <a:ext cx="618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200" dirty="0"/>
              <a:t>=</a:t>
            </a:r>
            <a:endParaRPr sz="2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CB44D4-A450-55FA-6666-3F687C41CF6B}"/>
              </a:ext>
            </a:extLst>
          </p:cNvPr>
          <p:cNvSpPr txBox="1"/>
          <p:nvPr/>
        </p:nvSpPr>
        <p:spPr>
          <a:xfrm>
            <a:off x="6296526" y="96253"/>
            <a:ext cx="2823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Prefix acceleration    |    26 of 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296" y="1430150"/>
            <a:ext cx="3014387" cy="3623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774" y="918724"/>
            <a:ext cx="3680451" cy="415065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Unanchored </a:t>
            </a:r>
            <a:r>
              <a:rPr lang="en-GB" dirty="0" err="1"/>
              <a:t>PikeTree</a:t>
            </a:r>
            <a:endParaRPr dirty="0"/>
          </a:p>
        </p:txBody>
      </p:sp>
      <p:pic>
        <p:nvPicPr>
          <p:cNvPr id="328" name="Google Shape;32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0025" y="1132475"/>
            <a:ext cx="3002199" cy="3921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9588" y="1117408"/>
            <a:ext cx="714424" cy="10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4073" y="1427018"/>
            <a:ext cx="297873" cy="2616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023AAC-6520-52BB-0B39-3D044F9188C2}"/>
              </a:ext>
            </a:extLst>
          </p:cNvPr>
          <p:cNvSpPr txBox="1"/>
          <p:nvPr/>
        </p:nvSpPr>
        <p:spPr>
          <a:xfrm>
            <a:off x="1399311" y="1413164"/>
            <a:ext cx="616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dk2"/>
                </a:solidFill>
                <a:latin typeface="Century Schoolbook"/>
                <a:sym typeface="Century Schoolbook"/>
              </a:rPr>
              <a:t>Active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99F93F-51C4-33F4-D205-C09DB1D66626}"/>
              </a:ext>
            </a:extLst>
          </p:cNvPr>
          <p:cNvSpPr txBox="1"/>
          <p:nvPr/>
        </p:nvSpPr>
        <p:spPr>
          <a:xfrm>
            <a:off x="5337373" y="1413164"/>
            <a:ext cx="928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dk2"/>
                </a:solidFill>
                <a:latin typeface="Century Schoolbook"/>
                <a:sym typeface="Century Schoolbook"/>
              </a:rPr>
              <a:t>Future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65860-B494-973F-AA29-D695595DF0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9489" y="1681702"/>
            <a:ext cx="610994" cy="1020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1D4B86-8E09-1450-09A8-BA753B468C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8605" y="1713135"/>
            <a:ext cx="2427078" cy="33547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134A56-0E5E-D319-E31E-3F2BFEB455AE}"/>
              </a:ext>
            </a:extLst>
          </p:cNvPr>
          <p:cNvSpPr txBox="1"/>
          <p:nvPr/>
        </p:nvSpPr>
        <p:spPr>
          <a:xfrm>
            <a:off x="6296526" y="96253"/>
            <a:ext cx="2823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Prefix acceleration    |    27 of 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-0.00124 L -0.15295 0.0972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5" y="490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93827E-7 L 0.09028 -0.0033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7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-0.00124 L -0.2927 0.2401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18" y="120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07407E-6 L -0.31823 0.2484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20" y="1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 title="thes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100" y="1369498"/>
            <a:ext cx="4121499" cy="24045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083752-439E-35AF-B74E-CFB5E678A176}"/>
              </a:ext>
            </a:extLst>
          </p:cNvPr>
          <p:cNvSpPr txBox="1"/>
          <p:nvPr/>
        </p:nvSpPr>
        <p:spPr>
          <a:xfrm>
            <a:off x="6946233" y="96253"/>
            <a:ext cx="2173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Introduction    |    2 of 36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/>
        </p:nvSpPr>
        <p:spPr>
          <a:xfrm>
            <a:off x="417147" y="2962488"/>
            <a:ext cx="8309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700" dirty="0" err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PikeVM</a:t>
            </a:r>
            <a:r>
              <a:rPr lang="pl-PL" sz="1700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pl-PL" sz="1700" dirty="0" err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counter</a:t>
            </a:r>
            <a:r>
              <a:rPr lang="pl-PL" sz="1700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</a:t>
            </a:r>
            <a:r>
              <a:rPr lang="pl-PL" sz="1700" dirty="0">
                <a:solidFill>
                  <a:schemeClr val="dk1"/>
                </a:solidFill>
                <a:latin typeface="IBM Plex Mono" panose="020B0509050203000203" pitchFamily="49" charset="77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pl-PL" sz="1700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~      </a:t>
            </a:r>
            <a:r>
              <a:rPr lang="pl-PL" sz="1700" dirty="0" err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next</a:t>
            </a:r>
            <a:r>
              <a:rPr lang="pl-PL" sz="1700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pl-PL" sz="1700" dirty="0">
                <a:solidFill>
                  <a:schemeClr val="dk1"/>
                </a:solidFill>
                <a:latin typeface="IBM Plex Mono" panose="020B0509050203000203" pitchFamily="49" charset="77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pl-PL" sz="1700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pl-PL" sz="1700" dirty="0" err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subtrees</a:t>
            </a:r>
            <a:r>
              <a:rPr lang="pl-PL" sz="1700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of </a:t>
            </a:r>
            <a:r>
              <a:rPr lang="pl-PL" sz="1700" dirty="0" err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PikeTree</a:t>
            </a:r>
            <a:r>
              <a:rPr lang="pl-PL" sz="1700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pl-PL" sz="1700" dirty="0" err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have</a:t>
            </a:r>
            <a:r>
              <a:rPr lang="pl-PL" sz="1700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no </a:t>
            </a:r>
            <a:r>
              <a:rPr lang="pl-PL" sz="1700" dirty="0" err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matches</a:t>
            </a:r>
            <a:endParaRPr sz="1700" dirty="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38" name="Google Shape;338;p43"/>
          <p:cNvSpPr txBox="1">
            <a:spLocks noGrp="1"/>
          </p:cNvSpPr>
          <p:nvPr>
            <p:ph type="body" idx="1"/>
          </p:nvPr>
        </p:nvSpPr>
        <p:spPr>
          <a:xfrm>
            <a:off x="649200" y="3937397"/>
            <a:ext cx="78456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>
                <a:solidFill>
                  <a:srgbClr val="C27BA0"/>
                </a:solidFill>
              </a:rPr>
              <a:t>Proof of correctness of unanchored </a:t>
            </a:r>
            <a:r>
              <a:rPr lang="en-GB" dirty="0" err="1">
                <a:solidFill>
                  <a:srgbClr val="C27BA0"/>
                </a:solidFill>
              </a:rPr>
              <a:t>PikeVM</a:t>
            </a:r>
            <a:r>
              <a:rPr lang="en-GB" dirty="0">
                <a:solidFill>
                  <a:srgbClr val="C27BA0"/>
                </a:solidFill>
              </a:rPr>
              <a:t> with prefix acceleration</a:t>
            </a:r>
            <a:endParaRPr sz="2400" dirty="0">
              <a:solidFill>
                <a:srgbClr val="C27BA0"/>
              </a:solidFill>
            </a:endParaRPr>
          </a:p>
        </p:txBody>
      </p:sp>
      <p:sp>
        <p:nvSpPr>
          <p:cNvPr id="2" name="Google Shape;289;p38">
            <a:extLst>
              <a:ext uri="{FF2B5EF4-FFF2-40B4-BE49-F238E27FC236}">
                <a16:creationId xmlns:a16="http://schemas.microsoft.com/office/drawing/2014/main" id="{4309DCFE-27E3-A0BB-3D86-80570D8680D8}"/>
              </a:ext>
            </a:extLst>
          </p:cNvPr>
          <p:cNvSpPr txBox="1">
            <a:spLocks/>
          </p:cNvSpPr>
          <p:nvPr/>
        </p:nvSpPr>
        <p:spPr>
          <a:xfrm>
            <a:off x="311698" y="1152475"/>
            <a:ext cx="8520599" cy="138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 Schoolbook"/>
              <a:buChar char="●"/>
              <a:defRPr sz="1800" b="0" i="0" u="none" strike="noStrike" cap="non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Char char="○"/>
              <a:defRPr sz="1400" b="0" i="0" u="none" strike="noStrike" cap="non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Char char="■"/>
              <a:defRPr sz="1400" b="0" i="0" u="none" strike="noStrike" cap="non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Char char="●"/>
              <a:defRPr sz="1400" b="0" i="0" u="none" strike="noStrike" cap="non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Char char="○"/>
              <a:defRPr sz="1400" b="0" i="0" u="none" strike="noStrike" cap="non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Char char="■"/>
              <a:defRPr sz="1400" b="0" i="0" u="none" strike="noStrike" cap="non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Char char="●"/>
              <a:defRPr sz="1400" b="0" i="0" u="none" strike="noStrike" cap="non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Char char="○"/>
              <a:defRPr sz="1400" b="0" i="0" u="none" strike="noStrike" cap="non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Char char="■"/>
              <a:defRPr sz="1400" b="0" i="0" u="none" strike="noStrike" cap="non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-317500">
              <a:buSzPts val="1400"/>
            </a:pPr>
            <a:r>
              <a:rPr lang="en-GB" dirty="0">
                <a:solidFill>
                  <a:schemeClr val="accent4"/>
                </a:solidFill>
              </a:rPr>
              <a:t>Filtering</a:t>
            </a:r>
            <a:r>
              <a:rPr lang="en-GB" dirty="0"/>
              <a:t>: don’t append subtree with no matches</a:t>
            </a:r>
          </a:p>
          <a:p>
            <a:pPr indent="-317500">
              <a:buSzPts val="1400"/>
            </a:pPr>
            <a:r>
              <a:rPr lang="en-GB" dirty="0">
                <a:solidFill>
                  <a:schemeClr val="accent4"/>
                </a:solidFill>
              </a:rPr>
              <a:t>Acceleration</a:t>
            </a:r>
            <a:r>
              <a:rPr lang="en-GB" dirty="0"/>
              <a:t>: skip subtrees with no matches</a:t>
            </a:r>
          </a:p>
          <a:p>
            <a:pPr indent="-317500">
              <a:buSzPts val="1400"/>
            </a:pPr>
            <a:endParaRPr lang="en-GB" sz="900" dirty="0"/>
          </a:p>
        </p:txBody>
      </p:sp>
      <p:sp>
        <p:nvSpPr>
          <p:cNvPr id="3" name="Google Shape;327;p42">
            <a:extLst>
              <a:ext uri="{FF2B5EF4-FFF2-40B4-BE49-F238E27FC236}">
                <a16:creationId xmlns:a16="http://schemas.microsoft.com/office/drawing/2014/main" id="{9A1B6E4A-DDD2-E062-A232-CC62F29E3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Unanchored </a:t>
            </a:r>
            <a:r>
              <a:rPr lang="en-GB" dirty="0" err="1"/>
              <a:t>PikeTree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0FB73-3D8F-8F29-7305-C09598E11E66}"/>
              </a:ext>
            </a:extLst>
          </p:cNvPr>
          <p:cNvSpPr txBox="1"/>
          <p:nvPr/>
        </p:nvSpPr>
        <p:spPr>
          <a:xfrm>
            <a:off x="6296526" y="96253"/>
            <a:ext cx="2823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Prefix acceleration    |    28 of 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" grpId="0"/>
      <p:bldP spid="33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Meta engine</a:t>
            </a:r>
            <a:endParaRPr/>
          </a:p>
        </p:txBody>
      </p:sp>
      <p:sp>
        <p:nvSpPr>
          <p:cNvPr id="344" name="Google Shape;344;p44"/>
          <p:cNvSpPr txBox="1"/>
          <p:nvPr/>
        </p:nvSpPr>
        <p:spPr>
          <a:xfrm>
            <a:off x="378200" y="278100"/>
            <a:ext cx="3181500" cy="19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Engines</a:t>
            </a:r>
            <a:endParaRPr sz="22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 Schoolbook"/>
              <a:buChar char="●"/>
            </a:pPr>
            <a:r>
              <a:rPr lang="en-GB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PikeVM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 Schoolbook"/>
              <a:buChar char="●"/>
            </a:pPr>
            <a:r>
              <a:rPr lang="en-GB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Memoized backtracker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 Schoolbook"/>
              <a:buChar char="●"/>
            </a:pPr>
            <a:r>
              <a:rPr lang="en-GB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One-pass DFA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 Schoolbook"/>
              <a:buChar char="●"/>
            </a:pPr>
            <a:r>
              <a:rPr lang="en-GB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Lazy DFA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 Schoolbook"/>
              <a:buChar char="●"/>
            </a:pPr>
            <a:r>
              <a:rPr lang="en-GB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…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345" name="Google Shape;345;p44"/>
          <p:cNvCxnSpPr>
            <a:stCxn id="343" idx="0"/>
            <a:endCxn id="344" idx="3"/>
          </p:cNvCxnSpPr>
          <p:nvPr/>
        </p:nvCxnSpPr>
        <p:spPr>
          <a:xfrm rot="5400000" flipH="1">
            <a:off x="3610650" y="1189500"/>
            <a:ext cx="910500" cy="10122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46" name="Google Shape;346;p44"/>
          <p:cNvSpPr txBox="1"/>
          <p:nvPr/>
        </p:nvSpPr>
        <p:spPr>
          <a:xfrm>
            <a:off x="6180625" y="3035500"/>
            <a:ext cx="2757300" cy="19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Optimizations</a:t>
            </a:r>
            <a:endParaRPr sz="22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 Schoolbook"/>
              <a:buChar char="●"/>
            </a:pPr>
            <a:r>
              <a:rPr lang="en-GB" sz="1800">
                <a:solidFill>
                  <a:srgbClr val="C27BA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Prefix acceleration</a:t>
            </a:r>
            <a:endParaRPr sz="1800">
              <a:solidFill>
                <a:srgbClr val="C27BA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 Schoolbook"/>
              <a:buChar char="●"/>
            </a:pPr>
            <a:r>
              <a:rPr lang="en-GB" sz="1800">
                <a:solidFill>
                  <a:srgbClr val="C27BA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Substring searches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 Schoolbook"/>
              <a:buChar char="●"/>
            </a:pPr>
            <a:r>
              <a:rPr lang="en-GB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(Reverse) </a:t>
            </a:r>
            <a:r>
              <a:rPr lang="en-GB" sz="1800">
                <a:solidFill>
                  <a:srgbClr val="C27BA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anchored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 Schoolbook"/>
              <a:buChar char="●"/>
            </a:pPr>
            <a:r>
              <a:rPr lang="en-GB" sz="1800">
                <a:solidFill>
                  <a:srgbClr val="C27BA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Heuristics</a:t>
            </a:r>
            <a:endParaRPr sz="1800">
              <a:solidFill>
                <a:srgbClr val="C27BA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 Schoolbook"/>
              <a:buChar char="●"/>
            </a:pPr>
            <a:r>
              <a:rPr lang="en-GB" sz="1800">
                <a:solidFill>
                  <a:srgbClr val="C27BA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Impossible regexes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 Schoolbook"/>
              <a:buChar char="●"/>
            </a:pPr>
            <a:r>
              <a:rPr lang="en-GB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…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347" name="Google Shape;347;p44"/>
          <p:cNvCxnSpPr>
            <a:stCxn id="343" idx="2"/>
            <a:endCxn id="346" idx="1"/>
          </p:cNvCxnSpPr>
          <p:nvPr/>
        </p:nvCxnSpPr>
        <p:spPr>
          <a:xfrm rot="-5400000" flipH="1">
            <a:off x="4873800" y="2690850"/>
            <a:ext cx="1005000" cy="1608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D3346E-18FE-A470-F3BA-05BFB6B8F824}"/>
              </a:ext>
            </a:extLst>
          </p:cNvPr>
          <p:cNvSpPr txBox="1"/>
          <p:nvPr/>
        </p:nvSpPr>
        <p:spPr>
          <a:xfrm>
            <a:off x="6825916" y="96253"/>
            <a:ext cx="229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Meta engine    |    29 of 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 txBox="1">
            <a:spLocks noGrp="1"/>
          </p:cNvSpPr>
          <p:nvPr>
            <p:ph type="title"/>
          </p:nvPr>
        </p:nvSpPr>
        <p:spPr>
          <a:xfrm>
            <a:off x="318800" y="1508375"/>
            <a:ext cx="381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PikeVM</a:t>
            </a:r>
            <a:endParaRPr/>
          </a:p>
        </p:txBody>
      </p:sp>
      <p:sp>
        <p:nvSpPr>
          <p:cNvPr id="353" name="Google Shape;353;p45"/>
          <p:cNvSpPr txBox="1">
            <a:spLocks noGrp="1"/>
          </p:cNvSpPr>
          <p:nvPr>
            <p:ph type="body" idx="1"/>
          </p:nvPr>
        </p:nvSpPr>
        <p:spPr>
          <a:xfrm>
            <a:off x="318800" y="2215825"/>
            <a:ext cx="38181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𝑂(|𝑟| ⋅ |𝑠|) runtime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𝑂(|𝑟|</a:t>
            </a:r>
            <a:r>
              <a:rPr lang="en-GB" baseline="30000"/>
              <a:t>2</a:t>
            </a:r>
            <a:r>
              <a:rPr lang="en-GB"/>
              <a:t>) memory</a:t>
            </a:r>
            <a:endParaRPr/>
          </a:p>
        </p:txBody>
      </p:sp>
      <p:sp>
        <p:nvSpPr>
          <p:cNvPr id="354" name="Google Shape;354;p45"/>
          <p:cNvSpPr txBox="1">
            <a:spLocks noGrp="1"/>
          </p:cNvSpPr>
          <p:nvPr>
            <p:ph type="title"/>
          </p:nvPr>
        </p:nvSpPr>
        <p:spPr>
          <a:xfrm>
            <a:off x="4810500" y="1610525"/>
            <a:ext cx="381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MemoBT</a:t>
            </a:r>
            <a:endParaRPr/>
          </a:p>
        </p:txBody>
      </p:sp>
      <p:sp>
        <p:nvSpPr>
          <p:cNvPr id="355" name="Google Shape;355;p45"/>
          <p:cNvSpPr txBox="1">
            <a:spLocks noGrp="1"/>
          </p:cNvSpPr>
          <p:nvPr>
            <p:ph type="body" idx="1"/>
          </p:nvPr>
        </p:nvSpPr>
        <p:spPr>
          <a:xfrm>
            <a:off x="4810500" y="2317975"/>
            <a:ext cx="38181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~2× faster</a:t>
            </a:r>
            <a:r>
              <a:rPr lang="en-GB" baseline="30000"/>
              <a:t>1</a:t>
            </a:r>
            <a:endParaRPr baseline="300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Char char="●"/>
            </a:pPr>
            <a:r>
              <a:rPr lang="en-GB">
                <a:solidFill>
                  <a:srgbClr val="E06666"/>
                </a:solidFill>
              </a:rPr>
              <a:t>𝑂(|𝑟| ⋅ |𝑠|) memory</a:t>
            </a:r>
            <a:endParaRPr/>
          </a:p>
        </p:txBody>
      </p:sp>
      <p:sp>
        <p:nvSpPr>
          <p:cNvPr id="356" name="Google Shape;356;p45"/>
          <p:cNvSpPr txBox="1">
            <a:spLocks noGrp="1"/>
          </p:cNvSpPr>
          <p:nvPr>
            <p:ph type="body" idx="1"/>
          </p:nvPr>
        </p:nvSpPr>
        <p:spPr>
          <a:xfrm>
            <a:off x="5646525" y="4581600"/>
            <a:ext cx="3180900" cy="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 baseline="30000"/>
              <a:t>1</a:t>
            </a:r>
            <a:r>
              <a:rPr lang="en-GB" sz="1300"/>
              <a:t>https://burntsushi.net/regex-internals</a:t>
            </a:r>
            <a:endParaRPr sz="1300"/>
          </a:p>
        </p:txBody>
      </p:sp>
      <p:sp>
        <p:nvSpPr>
          <p:cNvPr id="357" name="Google Shape;357;p45"/>
          <p:cNvSpPr txBox="1"/>
          <p:nvPr/>
        </p:nvSpPr>
        <p:spPr>
          <a:xfrm>
            <a:off x="2035650" y="3659038"/>
            <a:ext cx="5072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27BA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Heuristic for picking the most suitable engine and bridging their functionality</a:t>
            </a:r>
            <a:endParaRPr sz="1800">
              <a:solidFill>
                <a:srgbClr val="C27BA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9410BC-F502-333A-BBFA-E254A35B2992}"/>
              </a:ext>
            </a:extLst>
          </p:cNvPr>
          <p:cNvSpPr txBox="1"/>
          <p:nvPr/>
        </p:nvSpPr>
        <p:spPr>
          <a:xfrm>
            <a:off x="6825916" y="96253"/>
            <a:ext cx="229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Meta engine    |    30 of 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Anchored searches (23%)</a:t>
            </a:r>
            <a:endParaRPr/>
          </a:p>
        </p:txBody>
      </p:sp>
      <p:pic>
        <p:nvPicPr>
          <p:cNvPr id="363" name="Google Shape;3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31" y="1672987"/>
            <a:ext cx="3196474" cy="4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6"/>
          <p:cNvSpPr txBox="1"/>
          <p:nvPr/>
        </p:nvSpPr>
        <p:spPr>
          <a:xfrm>
            <a:off x="4864506" y="1413012"/>
            <a:ext cx="34455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38761D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❌</a:t>
            </a:r>
            <a:r>
              <a:rPr lang="en-GB" sz="2600">
                <a:solidFill>
                  <a:srgbClr val="38761D"/>
                </a:solidFill>
                <a:latin typeface="IBM Plex Mono"/>
                <a:ea typeface="IBM Plex Mono"/>
                <a:cs typeface="IBM Plex Mono"/>
                <a:sym typeface="IBM Plex Mono"/>
              </a:rPr>
              <a:t> ":2026-02-05"</a:t>
            </a:r>
            <a:endParaRPr sz="2600">
              <a:solidFill>
                <a:srgbClr val="38761D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38761D"/>
                </a:solidFill>
                <a:latin typeface="IBM Plex Mono"/>
                <a:ea typeface="IBM Plex Mono"/>
                <a:cs typeface="IBM Plex Mono"/>
                <a:sym typeface="IBM Plex Mono"/>
              </a:rPr>
              <a:t>✅ "2026-02-10"</a:t>
            </a:r>
            <a:endParaRPr sz="2600">
              <a:solidFill>
                <a:srgbClr val="38761D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65" name="Google Shape;365;p46"/>
          <p:cNvSpPr txBox="1"/>
          <p:nvPr/>
        </p:nvSpPr>
        <p:spPr>
          <a:xfrm>
            <a:off x="1549200" y="3951475"/>
            <a:ext cx="604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entury Schoolbook"/>
                <a:ea typeface="Century Schoolbook"/>
                <a:cs typeface="Century Schoolbook"/>
                <a:sym typeface="Century Schoolbook"/>
              </a:rPr>
              <a:t>Just try to match the regex once at the beginning of the string.</a:t>
            </a:r>
            <a:endParaRPr b="1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66" name="Google Shape;366;p46"/>
          <p:cNvSpPr txBox="1"/>
          <p:nvPr/>
        </p:nvSpPr>
        <p:spPr>
          <a:xfrm>
            <a:off x="779850" y="4446151"/>
            <a:ext cx="758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latin typeface="Century Schoolbook"/>
                <a:ea typeface="Century Schoolbook"/>
                <a:cs typeface="Century Schoolbook"/>
                <a:sym typeface="Century Schoolbook"/>
              </a:rPr>
              <a:t>Theorem</a:t>
            </a:r>
            <a:r>
              <a:rPr lang="en-GB">
                <a:latin typeface="Century Schoolbook"/>
                <a:ea typeface="Century Schoolbook"/>
                <a:cs typeface="Century Schoolbook"/>
                <a:sym typeface="Century Schoolbook"/>
              </a:rPr>
              <a:t>: Matching </a:t>
            </a:r>
            <a:r>
              <a:rPr lang="en-GB" i="1">
                <a:latin typeface="Century Schoolbook"/>
                <a:ea typeface="Century Schoolbook"/>
                <a:cs typeface="Century Schoolbook"/>
                <a:sym typeface="Century Schoolbook"/>
              </a:rPr>
              <a:t>not</a:t>
            </a:r>
            <a:r>
              <a:rPr lang="en-GB">
                <a:latin typeface="Century Schoolbook"/>
                <a:ea typeface="Century Schoolbook"/>
                <a:cs typeface="Century Schoolbook"/>
                <a:sym typeface="Century Schoolbook"/>
              </a:rPr>
              <a:t> at the beginning of the string always fails for anchored regexes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67" name="Google Shape;367;p46"/>
          <p:cNvSpPr txBox="1"/>
          <p:nvPr/>
        </p:nvSpPr>
        <p:spPr>
          <a:xfrm>
            <a:off x="530925" y="2571750"/>
            <a:ext cx="15009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Anchored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68" name="Google Shape;368;p46"/>
          <p:cNvSpPr txBox="1"/>
          <p:nvPr/>
        </p:nvSpPr>
        <p:spPr>
          <a:xfrm>
            <a:off x="4705377" y="2608775"/>
            <a:ext cx="6489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Not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369" name="Google Shape;36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3490" y="3041525"/>
            <a:ext cx="1397139" cy="35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4622" y="2679500"/>
            <a:ext cx="1389432" cy="35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4625" y="3077350"/>
            <a:ext cx="1279966" cy="2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3501" y="3400250"/>
            <a:ext cx="648900" cy="350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23500" y="2697900"/>
            <a:ext cx="1717250" cy="28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BBC501-D8A2-B00E-9D2A-67A3665F0D41}"/>
              </a:ext>
            </a:extLst>
          </p:cNvPr>
          <p:cNvSpPr txBox="1"/>
          <p:nvPr/>
        </p:nvSpPr>
        <p:spPr>
          <a:xfrm>
            <a:off x="6825916" y="96253"/>
            <a:ext cx="229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Meta engine    |    31 of 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775" y="314775"/>
            <a:ext cx="6944949" cy="395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7"/>
          <p:cNvSpPr txBox="1"/>
          <p:nvPr/>
        </p:nvSpPr>
        <p:spPr>
          <a:xfrm rot="5400000">
            <a:off x="-3600" y="2093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IBM Plex Mono"/>
                <a:ea typeface="IBM Plex Mono"/>
                <a:cs typeface="IBM Plex Mono"/>
                <a:sym typeface="IBM Plex Mono"/>
                <a:hlinkClick r:id="rId4"/>
              </a:rPr>
              <a:t>Engine/Meta/Meta.v#98-102</a:t>
            </a:r>
            <a:endParaRPr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80" name="Google Shape;380;p47"/>
          <p:cNvSpPr txBox="1"/>
          <p:nvPr/>
        </p:nvSpPr>
        <p:spPr>
          <a:xfrm>
            <a:off x="1704000" y="4321776"/>
            <a:ext cx="57360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27BA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 complete verified realistic matching function</a:t>
            </a:r>
            <a:endParaRPr sz="1800">
              <a:solidFill>
                <a:srgbClr val="C27BA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D1DE00-E653-5890-85F9-A93BCFA7E3F0}"/>
              </a:ext>
            </a:extLst>
          </p:cNvPr>
          <p:cNvSpPr txBox="1"/>
          <p:nvPr/>
        </p:nvSpPr>
        <p:spPr>
          <a:xfrm>
            <a:off x="6825916" y="96253"/>
            <a:ext cx="229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Meta engine    |    32 of 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F5427-10D6-A403-26F4-274282154C89}"/>
              </a:ext>
            </a:extLst>
          </p:cNvPr>
          <p:cNvSpPr txBox="1"/>
          <p:nvPr/>
        </p:nvSpPr>
        <p:spPr>
          <a:xfrm>
            <a:off x="6825916" y="96253"/>
            <a:ext cx="229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Conclusions     |    33 of 36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Proved the correctness of an unanchored PikeVM utilizing prefix acceleration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b="1"/>
              <a:t>Novel</a:t>
            </a:r>
            <a:r>
              <a:rPr lang="en-GB"/>
              <a:t> extension through </a:t>
            </a:r>
            <a:r>
              <a:rPr lang="en-GB">
                <a:solidFill>
                  <a:schemeClr val="accent4"/>
                </a:solidFill>
              </a:rPr>
              <a:t>filtering</a:t>
            </a:r>
            <a:endParaRPr>
              <a:solidFill>
                <a:schemeClr val="accent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Proved the correctness of a Meta engine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Anchored searches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Impossible regexes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Black-box prefix acceleration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b="1"/>
              <a:t>Realistic </a:t>
            </a:r>
            <a:r>
              <a:rPr lang="en-GB"/>
              <a:t>regex matching algorithm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Everything formalized in Rocq</a:t>
            </a:r>
            <a:endParaRPr/>
          </a:p>
        </p:txBody>
      </p:sp>
      <p:sp>
        <p:nvSpPr>
          <p:cNvPr id="392" name="Google Shape;392;p4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Contribute </a:t>
            </a:r>
            <a:r>
              <a:rPr lang="en-GB">
                <a:solidFill>
                  <a:schemeClr val="accent4"/>
                </a:solidFill>
              </a:rPr>
              <a:t>filtering </a:t>
            </a:r>
            <a:r>
              <a:rPr lang="en-GB">
                <a:solidFill>
                  <a:schemeClr val="dk1"/>
                </a:solidFill>
              </a:rPr>
              <a:t>to rust regex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Back optimizations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Multiple literals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More regex engines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LazyDFA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One-pass DFA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Valorization: lookarounds in PikeVM</a:t>
            </a:r>
            <a:endParaRPr/>
          </a:p>
        </p:txBody>
      </p:sp>
      <p:sp>
        <p:nvSpPr>
          <p:cNvPr id="393" name="Google Shape;393;p49"/>
          <p:cNvSpPr txBox="1">
            <a:spLocks noGrp="1"/>
          </p:cNvSpPr>
          <p:nvPr>
            <p:ph type="title"/>
          </p:nvPr>
        </p:nvSpPr>
        <p:spPr>
          <a:xfrm>
            <a:off x="48324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  <p:pic>
        <p:nvPicPr>
          <p:cNvPr id="394" name="Google Shape;3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454" y="1775788"/>
            <a:ext cx="2662184" cy="3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1863" y="2642600"/>
            <a:ext cx="1821369" cy="3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07BE33-6406-9D01-F355-A46C0A25834A}"/>
              </a:ext>
            </a:extLst>
          </p:cNvPr>
          <p:cNvSpPr txBox="1"/>
          <p:nvPr/>
        </p:nvSpPr>
        <p:spPr>
          <a:xfrm>
            <a:off x="6825916" y="96253"/>
            <a:ext cx="229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Conclusions     |    34 of 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Documentation</a:t>
            </a:r>
            <a:endParaRPr/>
          </a:p>
        </p:txBody>
      </p:sp>
      <p:sp>
        <p:nvSpPr>
          <p:cNvPr id="401" name="Google Shape;401;p5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9528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Report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This presentation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Progress reports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Permalinks for: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Rocq formalization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Rust regex implementation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Regex benchmarks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Frequency analysis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Everything needed to reproduce the results</a:t>
            </a:r>
            <a:endParaRPr sz="1600"/>
          </a:p>
        </p:txBody>
      </p:sp>
      <p:pic>
        <p:nvPicPr>
          <p:cNvPr id="402" name="Google Shape;402;p50" title="qrcode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900" y="1311311"/>
            <a:ext cx="3063250" cy="30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0"/>
          <p:cNvSpPr txBox="1"/>
          <p:nvPr/>
        </p:nvSpPr>
        <p:spPr>
          <a:xfrm>
            <a:off x="4058575" y="4243691"/>
            <a:ext cx="49839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4"/>
              </a:rPr>
              <a:t>https://github.com/shilangyu/pikevm-systemf</a:t>
            </a:r>
            <a:r>
              <a:rPr lang="en-GB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E10EF-B366-6502-6047-0475D19CFB43}"/>
              </a:ext>
            </a:extLst>
          </p:cNvPr>
          <p:cNvSpPr txBox="1"/>
          <p:nvPr/>
        </p:nvSpPr>
        <p:spPr>
          <a:xfrm>
            <a:off x="6825916" y="96253"/>
            <a:ext cx="229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Conclusions     |    35 of 36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FFBBB-C028-74EA-55C3-7C11DA40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25E4BD-1848-7EEE-1BC7-5E3C7B9CBE7A}"/>
              </a:ext>
            </a:extLst>
          </p:cNvPr>
          <p:cNvSpPr txBox="1"/>
          <p:nvPr/>
        </p:nvSpPr>
        <p:spPr>
          <a:xfrm>
            <a:off x="7355304" y="96253"/>
            <a:ext cx="1764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Merci     |    36 of 36</a:t>
            </a:r>
          </a:p>
        </p:txBody>
      </p:sp>
    </p:spTree>
    <p:extLst>
      <p:ext uri="{BB962C8B-B14F-4D97-AF65-F5344CB8AC3E}">
        <p14:creationId xmlns:p14="http://schemas.microsoft.com/office/powerpoint/2010/main" val="221487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Modern syntax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950" y="1017725"/>
            <a:ext cx="7572101" cy="39709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2338DC-AA2F-EA0D-5389-37AA01A34540}"/>
              </a:ext>
            </a:extLst>
          </p:cNvPr>
          <p:cNvSpPr txBox="1"/>
          <p:nvPr/>
        </p:nvSpPr>
        <p:spPr>
          <a:xfrm>
            <a:off x="6946233" y="96253"/>
            <a:ext cx="2173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Introduction    |    3 of 36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Modern semantics: fundamental questions</a:t>
            </a: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Given a regex </a:t>
            </a:r>
            <a:r>
              <a:rPr lang="en-GB" dirty="0">
                <a:latin typeface="IBM Plex Mono"/>
                <a:ea typeface="IBM Plex Mono"/>
                <a:cs typeface="IBM Plex Mono"/>
                <a:sym typeface="IBM Plex Mono"/>
              </a:rPr>
              <a:t>r</a:t>
            </a:r>
            <a:r>
              <a:rPr lang="en-GB" dirty="0"/>
              <a:t> and string </a:t>
            </a:r>
            <a:r>
              <a:rPr lang="en-GB" dirty="0">
                <a:latin typeface="IBM Plex Mono"/>
                <a:ea typeface="IBM Plex Mono"/>
                <a:cs typeface="IBM Plex Mono"/>
                <a:sym typeface="IBM Plex Mono"/>
              </a:rPr>
              <a:t>s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Does </a:t>
            </a:r>
            <a:r>
              <a:rPr lang="en-GB" dirty="0">
                <a:latin typeface="IBM Plex Mono"/>
                <a:ea typeface="IBM Plex Mono"/>
                <a:cs typeface="IBM Plex Mono"/>
                <a:sym typeface="IBM Plex Mono"/>
              </a:rPr>
              <a:t>r</a:t>
            </a:r>
            <a:r>
              <a:rPr lang="en-GB" dirty="0"/>
              <a:t> match in </a:t>
            </a:r>
            <a:r>
              <a:rPr lang="en-GB" dirty="0">
                <a:latin typeface="IBM Plex Mono"/>
                <a:ea typeface="IBM Plex Mono"/>
                <a:cs typeface="IBM Plex Mono"/>
                <a:sym typeface="IBM Plex Mono"/>
              </a:rPr>
              <a:t>s</a:t>
            </a:r>
            <a:r>
              <a:rPr lang="en-GB" dirty="0"/>
              <a:t>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Where is the highest priority match?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What are the values of capture groups?</a:t>
            </a:r>
            <a:endParaRPr dirty="0"/>
          </a:p>
        </p:txBody>
      </p:sp>
      <p:sp>
        <p:nvSpPr>
          <p:cNvPr id="88" name="Google Shape;88;p18"/>
          <p:cNvSpPr txBox="1"/>
          <p:nvPr/>
        </p:nvSpPr>
        <p:spPr>
          <a:xfrm>
            <a:off x="6298633" y="3503475"/>
            <a:ext cx="1718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en-GB" sz="1700">
                <a:highlight>
                  <a:srgbClr val="9FC5E8"/>
                </a:highlight>
                <a:latin typeface="IBM Plex Mono"/>
                <a:ea typeface="IBM Plex Mono"/>
                <a:cs typeface="IBM Plex Mono"/>
                <a:sym typeface="IBM Plex Mono"/>
              </a:rPr>
              <a:t>a</a:t>
            </a:r>
            <a:r>
              <a:rPr lang="en-GB" sz="1700">
                <a:highlight>
                  <a:srgbClr val="FFE599"/>
                </a:highlight>
                <a:latin typeface="IBM Plex Mono"/>
                <a:ea typeface="IBM Plex Mono"/>
                <a:cs typeface="IBM Plex Mono"/>
                <a:sym typeface="IBM Plex Mono"/>
              </a:rPr>
              <a:t>(b|be)</a:t>
            </a:r>
            <a:r>
              <a:rPr lang="en-GB" sz="1700">
                <a:highlight>
                  <a:srgbClr val="EA9999"/>
                </a:highlight>
                <a:latin typeface="IBM Plex Mono"/>
                <a:ea typeface="IBM Plex Mono"/>
                <a:cs typeface="IBM Plex Mono"/>
                <a:sym typeface="IBM Plex Mono"/>
              </a:rPr>
              <a:t>w+</a:t>
            </a:r>
            <a:r>
              <a:rPr lang="en-GB" sz="1700"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endParaRPr sz="17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5989125" y="3999550"/>
            <a:ext cx="2337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38761D"/>
                </a:solidFill>
                <a:latin typeface="IBM Plex Mono"/>
                <a:ea typeface="IBM Plex Mono"/>
                <a:cs typeface="IBM Plex Mono"/>
                <a:sym typeface="IBM Plex Mono"/>
              </a:rPr>
              <a:t>"ababccccc</a:t>
            </a:r>
            <a:r>
              <a:rPr lang="en-GB" sz="1700">
                <a:solidFill>
                  <a:srgbClr val="38761D"/>
                </a:solidFill>
                <a:highlight>
                  <a:srgbClr val="9FC5E8"/>
                </a:highlight>
                <a:latin typeface="IBM Plex Mono"/>
                <a:ea typeface="IBM Plex Mono"/>
                <a:cs typeface="IBM Plex Mono"/>
                <a:sym typeface="IBM Plex Mono"/>
              </a:rPr>
              <a:t>a</a:t>
            </a:r>
            <a:r>
              <a:rPr lang="en-GB" sz="1700">
                <a:solidFill>
                  <a:srgbClr val="38761D"/>
                </a:solidFill>
                <a:highlight>
                  <a:srgbClr val="FFE599"/>
                </a:highlight>
                <a:latin typeface="IBM Plex Mono"/>
                <a:ea typeface="IBM Plex Mono"/>
                <a:cs typeface="IBM Plex Mono"/>
                <a:sym typeface="IBM Plex Mono"/>
              </a:rPr>
              <a:t>be</a:t>
            </a:r>
            <a:r>
              <a:rPr lang="en-GB" sz="1700">
                <a:solidFill>
                  <a:srgbClr val="38761D"/>
                </a:solidFill>
                <a:highlight>
                  <a:srgbClr val="EA9999"/>
                </a:highlight>
                <a:latin typeface="IBM Plex Mono"/>
                <a:ea typeface="IBM Plex Mono"/>
                <a:cs typeface="IBM Plex Mono"/>
                <a:sym typeface="IBM Plex Mono"/>
              </a:rPr>
              <a:t>ww</a:t>
            </a:r>
            <a:r>
              <a:rPr lang="en-GB" sz="1700">
                <a:solidFill>
                  <a:srgbClr val="38761D"/>
                </a:solidFill>
                <a:latin typeface="IBM Plex Mono"/>
                <a:ea typeface="IBM Plex Mono"/>
                <a:cs typeface="IBM Plex Mono"/>
                <a:sym typeface="IBM Plex Mono"/>
              </a:rPr>
              <a:t>"</a:t>
            </a:r>
            <a:endParaRPr sz="1700">
              <a:solidFill>
                <a:srgbClr val="38761D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1498753" y="3503475"/>
            <a:ext cx="973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en-GB" sz="1700">
                <a:highlight>
                  <a:srgbClr val="9FC5E8"/>
                </a:highlight>
                <a:latin typeface="IBM Plex Mono"/>
                <a:ea typeface="IBM Plex Mono"/>
                <a:cs typeface="IBM Plex Mono"/>
                <a:sym typeface="IBM Plex Mono"/>
              </a:rPr>
              <a:t>a</a:t>
            </a:r>
            <a:r>
              <a:rPr lang="en-GB" sz="1700">
                <a:latin typeface="IBM Plex Mono"/>
                <a:ea typeface="IBM Plex Mono"/>
                <a:cs typeface="IBM Plex Mono"/>
                <a:sym typeface="IBM Plex Mono"/>
              </a:rPr>
              <a:t>|ab/</a:t>
            </a:r>
            <a:endParaRPr sz="17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1374850" y="3999550"/>
            <a:ext cx="1320224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38761D"/>
                </a:solidFill>
                <a:latin typeface="IBM Plex Mono"/>
                <a:ea typeface="IBM Plex Mono"/>
                <a:cs typeface="IBM Plex Mono"/>
                <a:sym typeface="IBM Plex Mono"/>
              </a:rPr>
              <a:t>"</a:t>
            </a:r>
            <a:r>
              <a:rPr lang="en-GB" sz="1700" dirty="0" err="1">
                <a:solidFill>
                  <a:srgbClr val="38761D"/>
                </a:solidFill>
                <a:highlight>
                  <a:srgbClr val="9FC5E8"/>
                </a:highlight>
                <a:latin typeface="IBM Plex Mono"/>
                <a:ea typeface="IBM Plex Mono"/>
                <a:cs typeface="IBM Plex Mono"/>
                <a:sym typeface="IBM Plex Mono"/>
              </a:rPr>
              <a:t>a</a:t>
            </a:r>
            <a:r>
              <a:rPr lang="en-GB" sz="1700" dirty="0" err="1">
                <a:solidFill>
                  <a:srgbClr val="38761D"/>
                </a:solidFill>
                <a:latin typeface="IBM Plex Mono"/>
                <a:ea typeface="IBM Plex Mono"/>
                <a:cs typeface="IBM Plex Mono"/>
                <a:sym typeface="IBM Plex Mono"/>
              </a:rPr>
              <a:t>bxxab</a:t>
            </a:r>
            <a:r>
              <a:rPr lang="en-GB" sz="1700" dirty="0">
                <a:solidFill>
                  <a:srgbClr val="38761D"/>
                </a:solidFill>
                <a:latin typeface="IBM Plex Mono"/>
                <a:ea typeface="IBM Plex Mono"/>
                <a:cs typeface="IBM Plex Mono"/>
                <a:sym typeface="IBM Plex Mono"/>
              </a:rPr>
              <a:t>"</a:t>
            </a:r>
            <a:endParaRPr sz="1700" dirty="0">
              <a:solidFill>
                <a:srgbClr val="38761D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33B76-13AB-73E1-8014-6B261CB7317F}"/>
              </a:ext>
            </a:extLst>
          </p:cNvPr>
          <p:cNvSpPr txBox="1"/>
          <p:nvPr/>
        </p:nvSpPr>
        <p:spPr>
          <a:xfrm>
            <a:off x="6946233" y="96253"/>
            <a:ext cx="2173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Introduction    |    4 of 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Are backtracking semantics used by anyone?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56500" cy="42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60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-GB" sz="1850"/>
              <a:t>ECMAScript</a:t>
            </a:r>
            <a:endParaRPr sz="1850"/>
          </a:p>
          <a:p>
            <a:pPr marL="457200" lvl="0" indent="-3460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-GB" sz="1850"/>
              <a:t>C++</a:t>
            </a:r>
            <a:endParaRPr sz="1850"/>
          </a:p>
          <a:p>
            <a:pPr marL="457200" lvl="0" indent="-3460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-GB" sz="1850"/>
              <a:t>Python</a:t>
            </a:r>
            <a:endParaRPr sz="1850"/>
          </a:p>
          <a:p>
            <a:pPr marL="457200" lvl="0" indent="-3460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-GB" sz="1850"/>
              <a:t>Rust</a:t>
            </a:r>
            <a:endParaRPr sz="1850"/>
          </a:p>
          <a:p>
            <a:pPr marL="457200" lvl="0" indent="-3460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-GB" sz="1850"/>
              <a:t>Java</a:t>
            </a:r>
            <a:endParaRPr sz="1850"/>
          </a:p>
          <a:p>
            <a:pPr marL="457200" lvl="0" indent="-3460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-GB" sz="1850"/>
              <a:t>Golang</a:t>
            </a:r>
            <a:endParaRPr sz="1850"/>
          </a:p>
          <a:p>
            <a:pPr marL="457200" lvl="0" indent="-3460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-GB" sz="1850"/>
              <a:t>.NET</a:t>
            </a:r>
            <a:endParaRPr sz="1850"/>
          </a:p>
          <a:p>
            <a:pPr marL="457200" lvl="0" indent="-3460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-GB" sz="1850"/>
              <a:t>Perl</a:t>
            </a:r>
            <a:endParaRPr sz="1850"/>
          </a:p>
          <a:p>
            <a:pPr marL="457200" lvl="0" indent="-3460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-GB" sz="1850"/>
              <a:t>PHP</a:t>
            </a:r>
            <a:endParaRPr sz="1850"/>
          </a:p>
          <a:p>
            <a:pPr marL="457200" lvl="0" indent="-3460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-GB" sz="1850"/>
              <a:t>Dart</a:t>
            </a:r>
            <a:endParaRPr sz="1850"/>
          </a:p>
          <a:p>
            <a:pPr marL="457200" lvl="0" indent="-3460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-GB" sz="1850"/>
              <a:t>Ruby</a:t>
            </a:r>
            <a:endParaRPr sz="1850"/>
          </a:p>
          <a:p>
            <a:pPr marL="457200" lvl="0" indent="-3460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-GB" sz="1850"/>
              <a:t>Raku</a:t>
            </a:r>
            <a:endParaRPr sz="1850"/>
          </a:p>
          <a:p>
            <a:pPr marL="457200" lvl="0" indent="-3460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-GB" sz="1850"/>
              <a:t>Julia</a:t>
            </a:r>
            <a:endParaRPr sz="1850"/>
          </a:p>
          <a:p>
            <a:pPr marL="457200" lvl="0" indent="-3460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-GB" sz="1850"/>
              <a:t>D</a:t>
            </a:r>
            <a:endParaRPr sz="1850"/>
          </a:p>
          <a:p>
            <a:pPr marL="457200" lvl="0" indent="-3460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-GB" sz="1850"/>
              <a:t>Erlang</a:t>
            </a:r>
            <a:endParaRPr sz="1850"/>
          </a:p>
        </p:txBody>
      </p:sp>
      <p:sp>
        <p:nvSpPr>
          <p:cNvPr id="108" name="Google Shape;108;p20"/>
          <p:cNvSpPr txBox="1"/>
          <p:nvPr/>
        </p:nvSpPr>
        <p:spPr>
          <a:xfrm>
            <a:off x="5837749" y="2571759"/>
            <a:ext cx="1379479" cy="7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Yes.</a:t>
            </a:r>
            <a:endParaRPr sz="4400" dirty="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43365-31D4-A211-4C25-8AB80AC870E8}"/>
              </a:ext>
            </a:extLst>
          </p:cNvPr>
          <p:cNvSpPr txBox="1"/>
          <p:nvPr/>
        </p:nvSpPr>
        <p:spPr>
          <a:xfrm>
            <a:off x="6946233" y="96253"/>
            <a:ext cx="2173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Introduction    |    6 of 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Modern semantics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834" y="1050167"/>
            <a:ext cx="3115685" cy="311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821" y="1357543"/>
            <a:ext cx="1025504" cy="82513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686463" y="815615"/>
            <a:ext cx="484348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975" tIns="84975" rIns="84975" bIns="84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31"/>
              </a:spcBef>
              <a:spcAft>
                <a:spcPts val="558"/>
              </a:spcAft>
              <a:buNone/>
            </a:pPr>
            <a:r>
              <a:rPr lang="en-GB" sz="1068" dirty="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</a:t>
            </a:r>
            <a:r>
              <a:rPr lang="en-GB" sz="1068" i="1" dirty="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 Coq Mechanization of JavaScript Regular Expression Semantics"</a:t>
            </a:r>
            <a:br>
              <a:rPr lang="en-GB" sz="1068" dirty="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</a:br>
            <a:r>
              <a:rPr lang="en-GB" sz="1068" dirty="0">
                <a:solidFill>
                  <a:srgbClr val="666666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Noé De Santo, Aurèle Barrière, Clément Pit-Claudel</a:t>
            </a:r>
            <a:endParaRPr sz="1068" dirty="0">
              <a:solidFill>
                <a:srgbClr val="666666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686463" y="4099808"/>
            <a:ext cx="43140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975" tIns="84975" rIns="84975" bIns="849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231"/>
              </a:spcBef>
              <a:spcAft>
                <a:spcPts val="0"/>
              </a:spcAft>
              <a:buNone/>
            </a:pPr>
            <a:r>
              <a:rPr lang="en-GB" sz="1068" dirty="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</a:t>
            </a:r>
            <a:r>
              <a:rPr lang="en-GB" sz="1068" i="1" dirty="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Formal Verification for JavaScript Regular Expressions:</a:t>
            </a:r>
            <a:br>
              <a:rPr lang="en-GB" sz="1068" i="1" dirty="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</a:br>
            <a:r>
              <a:rPr lang="en-GB" sz="1068" i="1" dirty="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 Proven Mechanized Semantics and Its Applications</a:t>
            </a:r>
            <a:r>
              <a:rPr lang="en-GB" sz="1068" dirty="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</a:t>
            </a:r>
            <a:br>
              <a:rPr lang="en-GB" sz="1068" dirty="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</a:br>
            <a:r>
              <a:rPr lang="en-GB" sz="1068" dirty="0">
                <a:solidFill>
                  <a:srgbClr val="666666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Aurèle Barrière, Victor Deng, Clément Pit-Claudel</a:t>
            </a:r>
            <a:endParaRPr sz="1068" dirty="0">
              <a:solidFill>
                <a:srgbClr val="666666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lnSpc>
                <a:spcPct val="115000"/>
              </a:lnSpc>
              <a:spcBef>
                <a:spcPts val="2231"/>
              </a:spcBef>
              <a:spcAft>
                <a:spcPts val="0"/>
              </a:spcAft>
              <a:buNone/>
            </a:pPr>
            <a:endParaRPr sz="1022" b="1" dirty="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558"/>
              </a:spcBef>
              <a:spcAft>
                <a:spcPts val="0"/>
              </a:spcAft>
              <a:buNone/>
            </a:pPr>
            <a:endParaRPr sz="1022" dirty="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01" name="Google Shape;101;p19" title="image-removebg-preview(2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3470" y="2069258"/>
            <a:ext cx="3384067" cy="17604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ACCE2C-89A0-53A3-6C5C-435195462B7A}"/>
              </a:ext>
            </a:extLst>
          </p:cNvPr>
          <p:cNvSpPr txBox="1"/>
          <p:nvPr/>
        </p:nvSpPr>
        <p:spPr>
          <a:xfrm>
            <a:off x="6946233" y="96253"/>
            <a:ext cx="2173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Introduction    |    5 of 36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formalize?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88" y="1136750"/>
            <a:ext cx="8339625" cy="20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37" y="3202175"/>
            <a:ext cx="8301727" cy="17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575" y="1599075"/>
            <a:ext cx="8258852" cy="289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575" y="1893475"/>
            <a:ext cx="8258849" cy="10397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93477B-185F-7C9F-CA37-868C3772433A}"/>
              </a:ext>
            </a:extLst>
          </p:cNvPr>
          <p:cNvSpPr txBox="1"/>
          <p:nvPr/>
        </p:nvSpPr>
        <p:spPr>
          <a:xfrm>
            <a:off x="6946233" y="96253"/>
            <a:ext cx="2173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Introduction    |    8 of 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 work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Verified: full backtracking semantics in Rocq</a:t>
            </a:r>
            <a:endParaRPr sz="1600"/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Safe: mechanized and proven correct linear-time matching algorithm (PikeVM)</a:t>
            </a:r>
            <a:endParaRPr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8A9FC-9036-446B-9280-807BC96991F9}"/>
              </a:ext>
            </a:extLst>
          </p:cNvPr>
          <p:cNvSpPr txBox="1"/>
          <p:nvPr/>
        </p:nvSpPr>
        <p:spPr>
          <a:xfrm>
            <a:off x="6946233" y="96253"/>
            <a:ext cx="2173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IBM Plex Sans" panose="020B0503050203000203" pitchFamily="34" charset="0"/>
              </a:rPr>
              <a:t> Introduction    |    7 of 36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C4F69"/>
      </a:dk1>
      <a:lt1>
        <a:srgbClr val="EFF1F5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4404</TotalTime>
  <Words>1363</Words>
  <Application>Microsoft Macintosh PowerPoint</Application>
  <PresentationFormat>On-screen Show (16:9)</PresentationFormat>
  <Paragraphs>267</Paragraphs>
  <Slides>38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IBM Plex Mono</vt:lpstr>
      <vt:lpstr>Century Schoolbook</vt:lpstr>
      <vt:lpstr>IBM Plex Sans</vt:lpstr>
      <vt:lpstr>Arial</vt:lpstr>
      <vt:lpstr>Simple Light</vt:lpstr>
      <vt:lpstr>Verification of realistic regex matching</vt:lpstr>
      <vt:lpstr>PowerPoint Presentation</vt:lpstr>
      <vt:lpstr>PowerPoint Presentation</vt:lpstr>
      <vt:lpstr>Modern syntax</vt:lpstr>
      <vt:lpstr>Modern semantics: fundamental questions</vt:lpstr>
      <vt:lpstr>Are backtracking semantics used by anyone?</vt:lpstr>
      <vt:lpstr>Modern semantics</vt:lpstr>
      <vt:lpstr>Why formalize?</vt:lpstr>
      <vt:lpstr>Previous work</vt:lpstr>
      <vt:lpstr>Modern optimizations</vt:lpstr>
      <vt:lpstr>Previous work</vt:lpstr>
      <vt:lpstr>Verification of realistic regex matching</vt:lpstr>
      <vt:lpstr>Agenda</vt:lpstr>
      <vt:lpstr>PikeVM</vt:lpstr>
      <vt:lpstr>PowerPoint Presentation</vt:lpstr>
      <vt:lpstr>PowerPoint Presentation</vt:lpstr>
      <vt:lpstr>How to make the PikeVM unanchored?</vt:lpstr>
      <vt:lpstr>Prefix extraction</vt:lpstr>
      <vt:lpstr>Prefix of regexes</vt:lpstr>
      <vt:lpstr>Some supported constructs</vt:lpstr>
      <vt:lpstr>Example prefix extraction</vt:lpstr>
      <vt:lpstr>Prefix acceleration</vt:lpstr>
      <vt:lpstr>Unanchored PikeVM</vt:lpstr>
      <vt:lpstr>PowerPoint Presentation</vt:lpstr>
      <vt:lpstr>Evaluation of the unanchored PikeVM</vt:lpstr>
      <vt:lpstr>Unanchored PikeVM verification challenge</vt:lpstr>
      <vt:lpstr>Backtracking trees</vt:lpstr>
      <vt:lpstr>Existing PikeVM proof pipeline</vt:lpstr>
      <vt:lpstr>Unanchored PikeTree</vt:lpstr>
      <vt:lpstr>Unanchored PikeTree</vt:lpstr>
      <vt:lpstr>Meta engine</vt:lpstr>
      <vt:lpstr>PikeVM</vt:lpstr>
      <vt:lpstr>Anchored searches (23%)</vt:lpstr>
      <vt:lpstr>PowerPoint Presentation</vt:lpstr>
      <vt:lpstr>Conclusion</vt:lpstr>
      <vt:lpstr>Conclusion</vt:lpstr>
      <vt:lpstr>Documentation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Marcin Ludwik Wojnarowski</cp:lastModifiedBy>
  <cp:revision>2</cp:revision>
  <dcterms:modified xsi:type="dcterms:W3CDTF">2026-02-16T11:46:13Z</dcterms:modified>
</cp:coreProperties>
</file>